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8" r:id="rId1"/>
  </p:sldMasterIdLst>
  <p:notesMasterIdLst>
    <p:notesMasterId r:id="rId34"/>
  </p:notesMasterIdLst>
  <p:handoutMasterIdLst>
    <p:handoutMasterId r:id="rId35"/>
  </p:handoutMasterIdLst>
  <p:sldIdLst>
    <p:sldId id="286" r:id="rId2"/>
    <p:sldId id="278" r:id="rId3"/>
    <p:sldId id="305" r:id="rId4"/>
    <p:sldId id="304" r:id="rId5"/>
    <p:sldId id="302" r:id="rId6"/>
    <p:sldId id="262" r:id="rId7"/>
    <p:sldId id="282" r:id="rId8"/>
    <p:sldId id="297" r:id="rId9"/>
    <p:sldId id="265" r:id="rId10"/>
    <p:sldId id="266" r:id="rId11"/>
    <p:sldId id="283" r:id="rId12"/>
    <p:sldId id="290" r:id="rId13"/>
    <p:sldId id="263" r:id="rId14"/>
    <p:sldId id="285" r:id="rId15"/>
    <p:sldId id="264" r:id="rId16"/>
    <p:sldId id="307" r:id="rId17"/>
    <p:sldId id="267" r:id="rId18"/>
    <p:sldId id="268" r:id="rId19"/>
    <p:sldId id="309" r:id="rId20"/>
    <p:sldId id="310" r:id="rId21"/>
    <p:sldId id="311" r:id="rId22"/>
    <p:sldId id="312" r:id="rId23"/>
    <p:sldId id="269" r:id="rId24"/>
    <p:sldId id="291" r:id="rId25"/>
    <p:sldId id="292" r:id="rId26"/>
    <p:sldId id="271" r:id="rId27"/>
    <p:sldId id="313" r:id="rId28"/>
    <p:sldId id="314" r:id="rId29"/>
    <p:sldId id="315" r:id="rId30"/>
    <p:sldId id="274" r:id="rId31"/>
    <p:sldId id="281" r:id="rId32"/>
    <p:sldId id="272" r:id="rId33"/>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37"/>
    <p:restoredTop sz="94649"/>
  </p:normalViewPr>
  <p:slideViewPr>
    <p:cSldViewPr snapToGrid="0" snapToObjects="1">
      <p:cViewPr varScale="1">
        <p:scale>
          <a:sx n="86" d="100"/>
          <a:sy n="86" d="100"/>
        </p:scale>
        <p:origin x="1301"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ileena Brooks" userId="09f5c25f-3c05-4ce8-8ed6-8b8529c045f8" providerId="ADAL" clId="{FBC485BA-6607-445C-AA2C-7F34DD52E366}"/>
    <pc:docChg chg="modSld">
      <pc:chgData name="Aileena Brooks" userId="09f5c25f-3c05-4ce8-8ed6-8b8529c045f8" providerId="ADAL" clId="{FBC485BA-6607-445C-AA2C-7F34DD52E366}" dt="2026-01-12T22:58:27.071" v="20" actId="20577"/>
      <pc:docMkLst>
        <pc:docMk/>
      </pc:docMkLst>
      <pc:sldChg chg="modSp mod">
        <pc:chgData name="Aileena Brooks" userId="09f5c25f-3c05-4ce8-8ed6-8b8529c045f8" providerId="ADAL" clId="{FBC485BA-6607-445C-AA2C-7F34DD52E366}" dt="2026-01-12T22:58:27.071" v="20" actId="20577"/>
        <pc:sldMkLst>
          <pc:docMk/>
          <pc:sldMk cId="32591600" sldId="271"/>
        </pc:sldMkLst>
        <pc:spChg chg="mod">
          <ac:chgData name="Aileena Brooks" userId="09f5c25f-3c05-4ce8-8ed6-8b8529c045f8" providerId="ADAL" clId="{FBC485BA-6607-445C-AA2C-7F34DD52E366}" dt="2026-01-12T22:58:27.071" v="20" actId="20577"/>
          <ac:spMkLst>
            <pc:docMk/>
            <pc:sldMk cId="32591600" sldId="271"/>
            <ac:spMk id="3" creationId="{00000000-0000-0000-0000-000000000000}"/>
          </ac:spMkLst>
        </pc:spChg>
      </pc:sldChg>
      <pc:sldChg chg="modSp mod">
        <pc:chgData name="Aileena Brooks" userId="09f5c25f-3c05-4ce8-8ed6-8b8529c045f8" providerId="ADAL" clId="{FBC485BA-6607-445C-AA2C-7F34DD52E366}" dt="2026-01-12T22:31:24.241" v="1" actId="20577"/>
        <pc:sldMkLst>
          <pc:docMk/>
          <pc:sldMk cId="2013652044" sldId="286"/>
        </pc:sldMkLst>
        <pc:spChg chg="mod">
          <ac:chgData name="Aileena Brooks" userId="09f5c25f-3c05-4ce8-8ed6-8b8529c045f8" providerId="ADAL" clId="{FBC485BA-6607-445C-AA2C-7F34DD52E366}" dt="2026-01-12T22:31:24.241" v="1" actId="20577"/>
          <ac:spMkLst>
            <pc:docMk/>
            <pc:sldMk cId="2013652044" sldId="286"/>
            <ac:spMk id="4" creationId="{00000000-0000-0000-0000-000000000000}"/>
          </ac:spMkLst>
        </pc:spChg>
      </pc:sldChg>
      <pc:sldChg chg="modSp mod">
        <pc:chgData name="Aileena Brooks" userId="09f5c25f-3c05-4ce8-8ed6-8b8529c045f8" providerId="ADAL" clId="{FBC485BA-6607-445C-AA2C-7F34DD52E366}" dt="2026-01-12T22:57:17.721" v="17" actId="20577"/>
        <pc:sldMkLst>
          <pc:docMk/>
          <pc:sldMk cId="136430767" sldId="305"/>
        </pc:sldMkLst>
        <pc:spChg chg="mod">
          <ac:chgData name="Aileena Brooks" userId="09f5c25f-3c05-4ce8-8ed6-8b8529c045f8" providerId="ADAL" clId="{FBC485BA-6607-445C-AA2C-7F34DD52E366}" dt="2026-01-12T22:57:17.721" v="17" actId="20577"/>
          <ac:spMkLst>
            <pc:docMk/>
            <pc:sldMk cId="136430767" sldId="305"/>
            <ac:spMk id="7" creationId="{244C8BAD-E52D-4D47-A03F-322597D02900}"/>
          </ac:spMkLst>
        </pc:spChg>
      </pc:sldChg>
    </pc:docChg>
  </pc:docChgLst>
  <pc:docChgLst>
    <pc:chgData name="Aileena" userId="09f5c25f-3c05-4ce8-8ed6-8b8529c045f8" providerId="ADAL" clId="{FBC485BA-6607-445C-AA2C-7F34DD52E366}"/>
    <pc:docChg chg="modSld">
      <pc:chgData name="Aileena" userId="09f5c25f-3c05-4ce8-8ed6-8b8529c045f8" providerId="ADAL" clId="{FBC485BA-6607-445C-AA2C-7F34DD52E366}" dt="2026-01-15T15:47:36.720" v="4" actId="20577"/>
      <pc:docMkLst>
        <pc:docMk/>
      </pc:docMkLst>
      <pc:sldChg chg="modSp mod">
        <pc:chgData name="Aileena" userId="09f5c25f-3c05-4ce8-8ed6-8b8529c045f8" providerId="ADAL" clId="{FBC485BA-6607-445C-AA2C-7F34DD52E366}" dt="2026-01-15T15:47:36.720" v="4" actId="20577"/>
        <pc:sldMkLst>
          <pc:docMk/>
          <pc:sldMk cId="136430767" sldId="305"/>
        </pc:sldMkLst>
        <pc:spChg chg="mod">
          <ac:chgData name="Aileena" userId="09f5c25f-3c05-4ce8-8ed6-8b8529c045f8" providerId="ADAL" clId="{FBC485BA-6607-445C-AA2C-7F34DD52E366}" dt="2026-01-15T15:47:36.720" v="4" actId="20577"/>
          <ac:spMkLst>
            <pc:docMk/>
            <pc:sldMk cId="136430767" sldId="305"/>
            <ac:spMk id="7" creationId="{244C8BAD-E52D-4D47-A03F-322597D029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7E0797A-0F85-489A-BB37-C32A5B68E6DD}" type="datetimeFigureOut">
              <a:rPr lang="en-GB" smtClean="0"/>
              <a:t>15/01/2026</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38458854-DC79-432F-9AEB-F9EF263F50C4}" type="slidenum">
              <a:rPr lang="en-GB" smtClean="0"/>
              <a:t>‹#›</a:t>
            </a:fld>
            <a:endParaRPr lang="en-GB"/>
          </a:p>
        </p:txBody>
      </p:sp>
    </p:spTree>
    <p:extLst>
      <p:ext uri="{BB962C8B-B14F-4D97-AF65-F5344CB8AC3E}">
        <p14:creationId xmlns:p14="http://schemas.microsoft.com/office/powerpoint/2010/main" val="27234630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A212A3D-9207-9447-8CD4-5BB05F417049}" type="datetimeFigureOut">
              <a:rPr lang="en-GB" smtClean="0"/>
              <a:t>15/01/2026</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C49F86A-7B71-2B40-9FF2-CACC318641C1}" type="slidenum">
              <a:rPr lang="en-GB" smtClean="0"/>
              <a:t>‹#›</a:t>
            </a:fld>
            <a:endParaRPr lang="en-GB"/>
          </a:p>
        </p:txBody>
      </p:sp>
    </p:spTree>
    <p:extLst>
      <p:ext uri="{BB962C8B-B14F-4D97-AF65-F5344CB8AC3E}">
        <p14:creationId xmlns:p14="http://schemas.microsoft.com/office/powerpoint/2010/main" val="8211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GB"/>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2FC3978-0E96-AD4C-B8F8-7A7C46684866}"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23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extLst>
      <p:ext uri="{BB962C8B-B14F-4D97-AF65-F5344CB8AC3E}">
        <p14:creationId xmlns:p14="http://schemas.microsoft.com/office/powerpoint/2010/main" val="258188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GB"/>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757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2FC3978-0E96-AD4C-B8F8-7A7C46684866}"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spTree>
    <p:extLst>
      <p:ext uri="{BB962C8B-B14F-4D97-AF65-F5344CB8AC3E}">
        <p14:creationId xmlns:p14="http://schemas.microsoft.com/office/powerpoint/2010/main" val="429737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GB"/>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2FC3978-0E96-AD4C-B8F8-7A7C46684866}" type="datetimeFigureOut">
              <a:rPr lang="en-GB" smtClean="0"/>
              <a:t>15/01/2026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1F61C5-AFF0-3043-8C6B-1309DD76F0DD}"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0553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GB"/>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2FC3978-0E96-AD4C-B8F8-7A7C46684866}" type="datetimeFigureOut">
              <a:rPr lang="en-GB" smtClean="0"/>
              <a:t>15/01/2026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F61C5-AFF0-3043-8C6B-1309DD76F0DD}" type="slidenum">
              <a:rPr lang="en-GB" smtClean="0"/>
              <a:t>‹#›</a:t>
            </a:fld>
            <a:endParaRPr lang="en-GB"/>
          </a:p>
        </p:txBody>
      </p:sp>
    </p:spTree>
    <p:extLst>
      <p:ext uri="{BB962C8B-B14F-4D97-AF65-F5344CB8AC3E}">
        <p14:creationId xmlns:p14="http://schemas.microsoft.com/office/powerpoint/2010/main" val="1935165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GB"/>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GB"/>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2FC3978-0E96-AD4C-B8F8-7A7C46684866}" type="datetimeFigureOut">
              <a:rPr lang="en-GB" smtClean="0"/>
              <a:t>15/01/2026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1F61C5-AFF0-3043-8C6B-1309DD76F0DD}" type="slidenum">
              <a:rPr lang="en-GB" smtClean="0"/>
              <a:t>‹#›</a:t>
            </a:fld>
            <a:endParaRPr lang="en-GB"/>
          </a:p>
        </p:txBody>
      </p:sp>
    </p:spTree>
    <p:extLst>
      <p:ext uri="{BB962C8B-B14F-4D97-AF65-F5344CB8AC3E}">
        <p14:creationId xmlns:p14="http://schemas.microsoft.com/office/powerpoint/2010/main" val="3638537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2FC3978-0E96-AD4C-B8F8-7A7C46684866}" type="datetimeFigureOut">
              <a:rPr lang="en-GB" smtClean="0"/>
              <a:t>15/01/2026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1F61C5-AFF0-3043-8C6B-1309DD76F0DD}" type="slidenum">
              <a:rPr lang="en-GB" smtClean="0"/>
              <a:t>‹#›</a:t>
            </a:fld>
            <a:endParaRPr lang="en-GB"/>
          </a:p>
        </p:txBody>
      </p:sp>
    </p:spTree>
    <p:extLst>
      <p:ext uri="{BB962C8B-B14F-4D97-AF65-F5344CB8AC3E}">
        <p14:creationId xmlns:p14="http://schemas.microsoft.com/office/powerpoint/2010/main" val="66048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FC3978-0E96-AD4C-B8F8-7A7C46684866}" type="datetimeFigureOut">
              <a:rPr lang="en-GB" smtClean="0"/>
              <a:t>15/01/2026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1F61C5-AFF0-3043-8C6B-1309DD76F0DD}" type="slidenum">
              <a:rPr lang="en-GB" smtClean="0"/>
              <a:t>‹#›</a:t>
            </a:fld>
            <a:endParaRPr lang="en-GB"/>
          </a:p>
        </p:txBody>
      </p:sp>
    </p:spTree>
    <p:extLst>
      <p:ext uri="{BB962C8B-B14F-4D97-AF65-F5344CB8AC3E}">
        <p14:creationId xmlns:p14="http://schemas.microsoft.com/office/powerpoint/2010/main" val="2523310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GB"/>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2FC3978-0E96-AD4C-B8F8-7A7C46684866}" type="datetimeFigureOut">
              <a:rPr lang="en-GB" smtClean="0"/>
              <a:t>15/01/2026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F61C5-AFF0-3043-8C6B-1309DD76F0DD}" type="slidenum">
              <a:rPr lang="en-GB" smtClean="0"/>
              <a:t>‹#›</a:t>
            </a:fld>
            <a:endParaRPr lang="en-GB"/>
          </a:p>
        </p:txBody>
      </p:sp>
    </p:spTree>
    <p:extLst>
      <p:ext uri="{BB962C8B-B14F-4D97-AF65-F5344CB8AC3E}">
        <p14:creationId xmlns:p14="http://schemas.microsoft.com/office/powerpoint/2010/main" val="5936440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F2FC3978-0E96-AD4C-B8F8-7A7C46684866}" type="datetimeFigureOut">
              <a:rPr lang="en-GB" smtClean="0"/>
              <a:t>15/01/2026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1F61C5-AFF0-3043-8C6B-1309DD76F0DD}" type="slidenum">
              <a:rPr lang="en-GB" smtClean="0"/>
              <a:t>‹#›</a:t>
            </a:fld>
            <a:endParaRPr lang="en-GB"/>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347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2FC3978-0E96-AD4C-B8F8-7A7C46684866}" type="datetimeFigureOut">
              <a:rPr lang="en-GB" smtClean="0"/>
              <a:t>15/01/2026</a:t>
            </a:fld>
            <a:endParaRPr lang="en-GB"/>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GB"/>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E61F61C5-AFF0-3043-8C6B-1309DD76F0DD}" type="slidenum">
              <a:rPr lang="en-GB" smtClean="0"/>
              <a:t>‹#›</a:t>
            </a:fld>
            <a:endParaRPr lang="en-GB"/>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8327451"/>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uk.ixl.com/promo?partner=google&amp;campaign=1187&amp;adGroup=Key+Stage+2&amp;gclid=CPPa8teS_8kCFQbnwgodgOIB6A"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www.icteachers.co.uk/children/children_sats.htm" TargetMode="External"/><Relationship Id="rId5" Type="http://schemas.openxmlformats.org/officeDocument/2006/relationships/hyperlink" Target="http://www.educationquizzes.com/ks2/maths/" TargetMode="External"/><Relationship Id="rId4" Type="http://schemas.openxmlformats.org/officeDocument/2006/relationships/hyperlink" Target="http://www.bbc.co.uk/education"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dirty="0"/>
          </a:p>
        </p:txBody>
      </p:sp>
      <p:sp>
        <p:nvSpPr>
          <p:cNvPr id="7" name="Action Button: Forward or Next 6">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grpSp>
        <p:nvGrpSpPr>
          <p:cNvPr id="9" name="Group 8"/>
          <p:cNvGrpSpPr/>
          <p:nvPr/>
        </p:nvGrpSpPr>
        <p:grpSpPr>
          <a:xfrm>
            <a:off x="0" y="17776"/>
            <a:ext cx="9144000" cy="6840224"/>
            <a:chOff x="1" y="8888"/>
            <a:chExt cx="9144000" cy="6840224"/>
          </a:xfrm>
        </p:grpSpPr>
        <p:pic>
          <p:nvPicPr>
            <p:cNvPr id="6" name="Picture 5"/>
            <p:cNvPicPr>
              <a:picLocks noChangeAspect="1"/>
            </p:cNvPicPr>
            <p:nvPr/>
          </p:nvPicPr>
          <p:blipFill>
            <a:blip r:embed="rId2"/>
            <a:stretch>
              <a:fillRect/>
            </a:stretch>
          </p:blipFill>
          <p:spPr>
            <a:xfrm>
              <a:off x="1" y="8888"/>
              <a:ext cx="9144000" cy="6840224"/>
            </a:xfrm>
            <a:prstGeom prst="rect">
              <a:avLst/>
            </a:prstGeom>
          </p:spPr>
        </p:pic>
        <p:pic>
          <p:nvPicPr>
            <p:cNvPr id="8" name="Picture 7"/>
            <p:cNvPicPr>
              <a:picLocks noChangeAspect="1"/>
            </p:cNvPicPr>
            <p:nvPr/>
          </p:nvPicPr>
          <p:blipFill rotWithShape="1">
            <a:blip r:embed="rId3"/>
            <a:srcRect t="8690"/>
            <a:stretch/>
          </p:blipFill>
          <p:spPr>
            <a:xfrm>
              <a:off x="5070959" y="641105"/>
              <a:ext cx="1779292" cy="838530"/>
            </a:xfrm>
            <a:prstGeom prst="rect">
              <a:avLst/>
            </a:prstGeom>
            <a:solidFill>
              <a:schemeClr val="accent4"/>
            </a:solidFill>
            <a:ln>
              <a:noFill/>
            </a:ln>
          </p:spPr>
        </p:pic>
      </p:grpSp>
      <p:sp>
        <p:nvSpPr>
          <p:cNvPr id="4" name="TextBox 3"/>
          <p:cNvSpPr txBox="1"/>
          <p:nvPr/>
        </p:nvSpPr>
        <p:spPr>
          <a:xfrm>
            <a:off x="1983783" y="573437"/>
            <a:ext cx="5005952" cy="923330"/>
          </a:xfrm>
          <a:prstGeom prst="rect">
            <a:avLst/>
          </a:prstGeom>
          <a:solidFill>
            <a:srgbClr val="7030A0"/>
          </a:solidFill>
        </p:spPr>
        <p:txBody>
          <a:bodyPr wrap="square" rtlCol="0">
            <a:spAutoFit/>
          </a:bodyPr>
          <a:lstStyle/>
          <a:p>
            <a:pPr algn="ctr"/>
            <a:r>
              <a:rPr lang="en-GB" sz="5400" dirty="0">
                <a:solidFill>
                  <a:schemeClr val="bg2"/>
                </a:solidFill>
                <a:latin typeface="Chelsea Market" charset="0"/>
                <a:ea typeface="Chelsea Market" charset="0"/>
                <a:cs typeface="Chelsea Market" charset="0"/>
              </a:rPr>
              <a:t>Y6 SATS 2026</a:t>
            </a:r>
          </a:p>
        </p:txBody>
      </p:sp>
    </p:spTree>
    <p:extLst>
      <p:ext uri="{BB962C8B-B14F-4D97-AF65-F5344CB8AC3E}">
        <p14:creationId xmlns:p14="http://schemas.microsoft.com/office/powerpoint/2010/main" val="2013652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4" name="TextBox 3"/>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1629" y="1607063"/>
            <a:ext cx="7174523" cy="3257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5147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4" name="TextBox 3"/>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6" name="Rectangle 5">
            <a:extLst>
              <a:ext uri="{FF2B5EF4-FFF2-40B4-BE49-F238E27FC236}">
                <a16:creationId xmlns:a16="http://schemas.microsoft.com/office/drawing/2014/main" id="{7C47003A-4911-4988-8ADB-0D409E17E1B6}"/>
              </a:ext>
            </a:extLst>
          </p:cNvPr>
          <p:cNvSpPr/>
          <p:nvPr/>
        </p:nvSpPr>
        <p:spPr>
          <a:xfrm>
            <a:off x="911748" y="639193"/>
            <a:ext cx="7246831"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0000"/>
                </a:solidFill>
                <a:effectLst/>
                <a:uLnTx/>
                <a:uFillTx/>
                <a:latin typeface="Arial"/>
                <a:sym typeface="Nunito Sans SemiBold"/>
              </a:rPr>
              <a:t>Spelling, Punctuation and Grammar: Paper </a:t>
            </a:r>
            <a:r>
              <a:rPr lang="en-GB" sz="2400" b="1" kern="0" dirty="0">
                <a:solidFill>
                  <a:srgbClr val="FF0000"/>
                </a:solidFill>
                <a:latin typeface="Arial"/>
                <a:sym typeface="Nunito Sans SemiBold"/>
              </a:rPr>
              <a:t>1</a:t>
            </a:r>
            <a:endParaRPr kumimoji="0" lang="en-GB" sz="2400" b="1" i="0" u="none" strike="noStrike" kern="0" cap="none" spc="0" normalizeH="0" baseline="0" noProof="0" dirty="0">
              <a:ln>
                <a:noFill/>
              </a:ln>
              <a:solidFill>
                <a:srgbClr val="FF0000"/>
              </a:solidFill>
              <a:effectLst/>
              <a:uLnTx/>
              <a:uFillTx/>
            </a:endParaRPr>
          </a:p>
        </p:txBody>
      </p:sp>
      <p:pic>
        <p:nvPicPr>
          <p:cNvPr id="10" name="Picture 9">
            <a:extLst>
              <a:ext uri="{FF2B5EF4-FFF2-40B4-BE49-F238E27FC236}">
                <a16:creationId xmlns:a16="http://schemas.microsoft.com/office/drawing/2014/main" id="{37D28BF2-D773-474B-8BC2-E292AD8780B7}"/>
              </a:ext>
            </a:extLst>
          </p:cNvPr>
          <p:cNvPicPr>
            <a:picLocks noChangeAspect="1"/>
          </p:cNvPicPr>
          <p:nvPr/>
        </p:nvPicPr>
        <p:blipFill>
          <a:blip r:embed="rId3"/>
          <a:stretch>
            <a:fillRect/>
          </a:stretch>
        </p:blipFill>
        <p:spPr>
          <a:xfrm>
            <a:off x="611357" y="1429305"/>
            <a:ext cx="7966591" cy="4393752"/>
          </a:xfrm>
          <a:prstGeom prst="rect">
            <a:avLst/>
          </a:prstGeom>
        </p:spPr>
      </p:pic>
    </p:spTree>
    <p:extLst>
      <p:ext uri="{BB962C8B-B14F-4D97-AF65-F5344CB8AC3E}">
        <p14:creationId xmlns:p14="http://schemas.microsoft.com/office/powerpoint/2010/main" val="2479999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4" name="TextBox 3"/>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pic>
        <p:nvPicPr>
          <p:cNvPr id="6" name="Picture 5">
            <a:extLst>
              <a:ext uri="{FF2B5EF4-FFF2-40B4-BE49-F238E27FC236}">
                <a16:creationId xmlns:a16="http://schemas.microsoft.com/office/drawing/2014/main" id="{D168B65D-7DE5-4926-8659-BA7674B819A6}"/>
              </a:ext>
            </a:extLst>
          </p:cNvPr>
          <p:cNvPicPr>
            <a:picLocks noChangeAspect="1"/>
          </p:cNvPicPr>
          <p:nvPr/>
        </p:nvPicPr>
        <p:blipFill>
          <a:blip r:embed="rId3"/>
          <a:stretch>
            <a:fillRect/>
          </a:stretch>
        </p:blipFill>
        <p:spPr>
          <a:xfrm>
            <a:off x="1259460" y="2986449"/>
            <a:ext cx="6419725" cy="2933901"/>
          </a:xfrm>
          <a:prstGeom prst="rect">
            <a:avLst/>
          </a:prstGeom>
          <a:effectLst>
            <a:outerShdw blurRad="50800" dist="38100" dir="2700000" algn="tl" rotWithShape="0">
              <a:prstClr val="black">
                <a:alpha val="40000"/>
              </a:prstClr>
            </a:outerShdw>
          </a:effectLst>
        </p:spPr>
      </p:pic>
      <p:sp>
        <p:nvSpPr>
          <p:cNvPr id="3" name="Rectangle 2"/>
          <p:cNvSpPr/>
          <p:nvPr/>
        </p:nvSpPr>
        <p:spPr>
          <a:xfrm>
            <a:off x="831849" y="1042574"/>
            <a:ext cx="7104673" cy="461665"/>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400" b="1" i="0" u="none" strike="noStrike" kern="0" cap="none" spc="0" normalizeH="0" baseline="0" noProof="0" dirty="0">
                <a:ln>
                  <a:noFill/>
                </a:ln>
                <a:solidFill>
                  <a:srgbClr val="FF0000"/>
                </a:solidFill>
                <a:effectLst/>
                <a:uLnTx/>
                <a:uFillTx/>
                <a:latin typeface="Arial"/>
                <a:sym typeface="Nunito Sans SemiBold"/>
              </a:rPr>
              <a:t>Spelling, Punctuation and Grammar: Paper 2</a:t>
            </a:r>
            <a:endParaRPr kumimoji="0" lang="en-GB" sz="2400" b="1" i="0" u="none" strike="noStrike" kern="0" cap="none" spc="0" normalizeH="0" baseline="0" noProof="0" dirty="0">
              <a:ln>
                <a:noFill/>
              </a:ln>
              <a:solidFill>
                <a:srgbClr val="FF0000"/>
              </a:solidFill>
              <a:effectLst/>
              <a:uLnTx/>
              <a:uFillTx/>
            </a:endParaRPr>
          </a:p>
        </p:txBody>
      </p:sp>
      <p:sp>
        <p:nvSpPr>
          <p:cNvPr id="9" name="Text Placeholder 2">
            <a:extLst>
              <a:ext uri="{FF2B5EF4-FFF2-40B4-BE49-F238E27FC236}">
                <a16:creationId xmlns:a16="http://schemas.microsoft.com/office/drawing/2014/main" id="{D12CDE19-AAB5-4F55-836B-B3BBFFE8B1EA}"/>
              </a:ext>
            </a:extLst>
          </p:cNvPr>
          <p:cNvSpPr txBox="1">
            <a:spLocks/>
          </p:cNvSpPr>
          <p:nvPr/>
        </p:nvSpPr>
        <p:spPr>
          <a:xfrm>
            <a:off x="623400" y="1735764"/>
            <a:ext cx="7963388" cy="101916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4300" indent="0">
              <a:buFont typeface="Arial" panose="020B0604020202020204" pitchFamily="34" charset="0"/>
              <a:buNone/>
            </a:pPr>
            <a:r>
              <a:rPr lang="en-GB" dirty="0">
                <a:latin typeface="Arial" panose="020B0604020202020204" pitchFamily="34" charset="0"/>
                <a:cs typeface="Arial" panose="020B0604020202020204" pitchFamily="34" charset="0"/>
              </a:rPr>
              <a:t>Paper 2 is a shorter paper that focuses solely on spellings. </a:t>
            </a:r>
          </a:p>
          <a:p>
            <a:pPr marL="114300" indent="0">
              <a:buFont typeface="Arial" panose="020B0604020202020204" pitchFamily="34" charset="0"/>
              <a:buNone/>
            </a:pPr>
            <a:endParaRPr lang="en-GB" dirty="0">
              <a:latin typeface="Arial" panose="020B0604020202020204" pitchFamily="34" charset="0"/>
              <a:cs typeface="Arial" panose="020B0604020202020204" pitchFamily="34" charset="0"/>
            </a:endParaRPr>
          </a:p>
          <a:p>
            <a:pPr marL="114300" indent="0">
              <a:buFont typeface="Arial" panose="020B0604020202020204" pitchFamily="34" charset="0"/>
              <a:buNone/>
            </a:pPr>
            <a:r>
              <a:rPr lang="en-GB" dirty="0">
                <a:latin typeface="Arial" panose="020B0604020202020204" pitchFamily="34" charset="0"/>
                <a:cs typeface="Arial" panose="020B0604020202020204" pitchFamily="34" charset="0"/>
              </a:rPr>
              <a:t>Example questions:  </a:t>
            </a:r>
          </a:p>
        </p:txBody>
      </p:sp>
    </p:spTree>
    <p:extLst>
      <p:ext uri="{BB962C8B-B14F-4D97-AF65-F5344CB8AC3E}">
        <p14:creationId xmlns:p14="http://schemas.microsoft.com/office/powerpoint/2010/main" val="431235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547264" y="643627"/>
            <a:ext cx="8049491" cy="5293757"/>
          </a:xfrm>
          <a:prstGeom prst="rect">
            <a:avLst/>
          </a:prstGeom>
        </p:spPr>
        <p:txBody>
          <a:bodyPr wrap="square">
            <a:spAutoFit/>
          </a:bodyPr>
          <a:lstStyle/>
          <a:p>
            <a:pPr algn="ctr"/>
            <a:r>
              <a:rPr lang="en-GB" sz="3200" b="1" dirty="0">
                <a:solidFill>
                  <a:srgbClr val="FF0000"/>
                </a:solidFill>
                <a:latin typeface="Arial" charset="0"/>
                <a:ea typeface="Arial" charset="0"/>
                <a:cs typeface="Arial" charset="0"/>
              </a:rPr>
              <a:t>The Reading Test</a:t>
            </a: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The test assesses whether pupils’ comprehension of age appropriate texts meets the national standard. </a:t>
            </a:r>
          </a:p>
          <a:p>
            <a:pPr marL="342900" indent="-342900">
              <a:buFont typeface="Arial" charset="0"/>
              <a:buChar char="•"/>
            </a:pPr>
            <a:r>
              <a:rPr lang="en-GB" b="1" dirty="0">
                <a:solidFill>
                  <a:srgbClr val="002060"/>
                </a:solidFill>
                <a:latin typeface="Arial" charset="0"/>
                <a:ea typeface="Arial" charset="0"/>
                <a:cs typeface="Arial" charset="0"/>
              </a:rPr>
              <a:t>Pupils will have 60 minutes to complete the test, including reading the texts and writing the answers.</a:t>
            </a:r>
          </a:p>
          <a:p>
            <a:pPr marL="342900" indent="-342900">
              <a:buFont typeface="Arial" charset="0"/>
              <a:buChar char="•"/>
            </a:pPr>
            <a:r>
              <a:rPr lang="en-GB" b="1" dirty="0">
                <a:solidFill>
                  <a:srgbClr val="002060"/>
                </a:solidFill>
                <a:latin typeface="Arial" charset="0"/>
                <a:ea typeface="Arial" charset="0"/>
                <a:cs typeface="Arial" charset="0"/>
              </a:rPr>
              <a:t>The test will have three different texts to read, drawing on fiction, non-fiction or poetry.</a:t>
            </a:r>
          </a:p>
          <a:p>
            <a:pPr marL="342900" indent="-342900">
              <a:buFont typeface="Arial" charset="0"/>
              <a:buChar char="•"/>
            </a:pPr>
            <a:r>
              <a:rPr lang="en-GB" b="1" dirty="0">
                <a:solidFill>
                  <a:srgbClr val="002060"/>
                </a:solidFill>
                <a:latin typeface="Arial" charset="0"/>
                <a:ea typeface="Arial" charset="0"/>
                <a:cs typeface="Arial" charset="0"/>
              </a:rPr>
              <a:t>Questions are focused around the following areas (called ‘content domains’): </a:t>
            </a:r>
            <a:br>
              <a:rPr lang="en-GB" b="1" dirty="0">
                <a:solidFill>
                  <a:srgbClr val="002060"/>
                </a:solidFill>
                <a:latin typeface="Arial" charset="0"/>
                <a:ea typeface="Arial" charset="0"/>
                <a:cs typeface="Arial" charset="0"/>
              </a:rPr>
            </a:br>
            <a:r>
              <a:rPr lang="en-US" sz="1100" b="1" dirty="0">
                <a:solidFill>
                  <a:srgbClr val="7030A0"/>
                </a:solidFill>
                <a:effectLst/>
                <a:latin typeface="Arial" charset="0"/>
                <a:ea typeface="Arial" charset="0"/>
                <a:cs typeface="Arial" charset="0"/>
              </a:rPr>
              <a:t>- </a:t>
            </a:r>
            <a:r>
              <a:rPr lang="en-US" sz="1200" b="1" dirty="0">
                <a:solidFill>
                  <a:srgbClr val="7030A0"/>
                </a:solidFill>
                <a:effectLst/>
                <a:latin typeface="Arial" charset="0"/>
                <a:ea typeface="Arial" charset="0"/>
                <a:cs typeface="Arial" charset="0"/>
              </a:rPr>
              <a:t>give/explain the meaning of words in context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retrieve and record information/identify key details from fiction and non-fiction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a:t>
            </a:r>
            <a:r>
              <a:rPr lang="en-US" sz="1200" b="1" dirty="0" err="1">
                <a:solidFill>
                  <a:srgbClr val="7030A0"/>
                </a:solidFill>
                <a:effectLst/>
                <a:latin typeface="Arial" charset="0"/>
                <a:ea typeface="Arial" charset="0"/>
                <a:cs typeface="Arial" charset="0"/>
              </a:rPr>
              <a:t>summarise</a:t>
            </a:r>
            <a:r>
              <a:rPr lang="en-US" sz="1200" b="1" dirty="0">
                <a:solidFill>
                  <a:srgbClr val="7030A0"/>
                </a:solidFill>
                <a:effectLst/>
                <a:latin typeface="Arial" charset="0"/>
                <a:ea typeface="Arial" charset="0"/>
                <a:cs typeface="Arial" charset="0"/>
              </a:rPr>
              <a:t> main ideas from more than one paragraph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make inferences from the text/explain and justify inferences with evidence from the text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predict what might happen from details stated and implied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identify/explain how information/narrative content is related and contributes to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meaning as a whole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identify/explain how meaning is enhanced through choice of words and phrases </a:t>
            </a:r>
            <a:br>
              <a:rPr lang="en-US" sz="1200" b="1" dirty="0">
                <a:solidFill>
                  <a:srgbClr val="7030A0"/>
                </a:solidFill>
                <a:effectLst/>
                <a:latin typeface="Arial" charset="0"/>
                <a:ea typeface="Arial" charset="0"/>
                <a:cs typeface="Arial" charset="0"/>
              </a:rPr>
            </a:br>
            <a:r>
              <a:rPr lang="en-US" sz="1200" b="1" dirty="0">
                <a:solidFill>
                  <a:srgbClr val="7030A0"/>
                </a:solidFill>
                <a:effectLst/>
                <a:latin typeface="Arial" charset="0"/>
                <a:ea typeface="Arial" charset="0"/>
                <a:cs typeface="Arial" charset="0"/>
              </a:rPr>
              <a:t>- make comparisons within the text </a:t>
            </a:r>
          </a:p>
          <a:p>
            <a:pPr marL="342900" indent="-342900">
              <a:buFont typeface="Arial" charset="0"/>
              <a:buChar char="•"/>
            </a:pPr>
            <a:r>
              <a:rPr lang="en-GB" b="1" dirty="0">
                <a:solidFill>
                  <a:srgbClr val="002060"/>
                </a:solidFill>
                <a:latin typeface="Arial" charset="0"/>
                <a:ea typeface="Arial" charset="0"/>
                <a:cs typeface="Arial" charset="0"/>
              </a:rPr>
              <a:t>There are a range of answer types, including multiple choice, short one-word answers and longer answers that require a written paragraph.</a:t>
            </a:r>
            <a:endParaRPr lang="en-GB" sz="2000" b="1"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val="782980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5" name="TextBox 4"/>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949" y="2166938"/>
            <a:ext cx="7078152" cy="2885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11569" y="1207477"/>
            <a:ext cx="5744308" cy="707886"/>
          </a:xfrm>
          <a:prstGeom prst="rect">
            <a:avLst/>
          </a:prstGeom>
          <a:noFill/>
        </p:spPr>
        <p:txBody>
          <a:bodyPr wrap="square" rtlCol="0">
            <a:spAutoFit/>
          </a:bodyPr>
          <a:lstStyle/>
          <a:p>
            <a:pPr algn="ctr"/>
            <a:r>
              <a:rPr lang="en-GB" sz="4000" b="1" dirty="0">
                <a:solidFill>
                  <a:srgbClr val="FF0000"/>
                </a:solidFill>
              </a:rPr>
              <a:t>Reading</a:t>
            </a:r>
            <a:r>
              <a:rPr lang="en-GB" dirty="0"/>
              <a:t> </a:t>
            </a:r>
          </a:p>
        </p:txBody>
      </p:sp>
    </p:spTree>
    <p:extLst>
      <p:ext uri="{BB962C8B-B14F-4D97-AF65-F5344CB8AC3E}">
        <p14:creationId xmlns:p14="http://schemas.microsoft.com/office/powerpoint/2010/main" val="6554771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20" y="10713"/>
            <a:ext cx="9143980" cy="6847287"/>
          </a:xfrm>
          <a:prstGeom prst="rect">
            <a:avLst/>
          </a:prstGeom>
        </p:spPr>
      </p:pic>
      <p:sp>
        <p:nvSpPr>
          <p:cNvPr id="5" name="TextBox 4"/>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Tree>
    <p:extLst>
      <p:ext uri="{BB962C8B-B14F-4D97-AF65-F5344CB8AC3E}">
        <p14:creationId xmlns:p14="http://schemas.microsoft.com/office/powerpoint/2010/main" val="19169750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5" name="TextBox 4"/>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pic>
        <p:nvPicPr>
          <p:cNvPr id="4" name="Picture 3">
            <a:extLst>
              <a:ext uri="{FF2B5EF4-FFF2-40B4-BE49-F238E27FC236}">
                <a16:creationId xmlns:a16="http://schemas.microsoft.com/office/drawing/2014/main" id="{95720558-E7E5-4670-897E-5DF37BAD8B20}"/>
              </a:ext>
            </a:extLst>
          </p:cNvPr>
          <p:cNvPicPr>
            <a:picLocks noChangeAspect="1"/>
          </p:cNvPicPr>
          <p:nvPr/>
        </p:nvPicPr>
        <p:blipFill>
          <a:blip r:embed="rId3"/>
          <a:stretch>
            <a:fillRect/>
          </a:stretch>
        </p:blipFill>
        <p:spPr>
          <a:xfrm>
            <a:off x="574955" y="1109709"/>
            <a:ext cx="7956202" cy="4660776"/>
          </a:xfrm>
          <a:prstGeom prst="rect">
            <a:avLst/>
          </a:prstGeom>
        </p:spPr>
      </p:pic>
    </p:spTree>
    <p:extLst>
      <p:ext uri="{BB962C8B-B14F-4D97-AF65-F5344CB8AC3E}">
        <p14:creationId xmlns:p14="http://schemas.microsoft.com/office/powerpoint/2010/main" val="2361325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616536" y="531234"/>
            <a:ext cx="7910947" cy="5740033"/>
          </a:xfrm>
          <a:prstGeom prst="rect">
            <a:avLst/>
          </a:prstGeom>
        </p:spPr>
        <p:txBody>
          <a:bodyPr wrap="square">
            <a:spAutoFit/>
          </a:bodyPr>
          <a:lstStyle/>
          <a:p>
            <a:pPr algn="ctr"/>
            <a:r>
              <a:rPr lang="en-GB" sz="3200" b="1" dirty="0">
                <a:solidFill>
                  <a:srgbClr val="FF0000"/>
                </a:solidFill>
                <a:latin typeface="Arial" charset="0"/>
                <a:ea typeface="Arial" charset="0"/>
                <a:cs typeface="Arial" charset="0"/>
              </a:rPr>
              <a:t>Maths </a:t>
            </a:r>
          </a:p>
          <a:p>
            <a:pPr algn="ct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There are three tests: one arithmetic paper and two reasoning papers. </a:t>
            </a:r>
          </a:p>
          <a:p>
            <a:pPr marL="342900" indent="-342900">
              <a:buFont typeface="Arial" charset="0"/>
              <a:buChar char="•"/>
            </a:pPr>
            <a:r>
              <a:rPr lang="en-GB" b="1" dirty="0">
                <a:solidFill>
                  <a:srgbClr val="002060"/>
                </a:solidFill>
                <a:latin typeface="Arial" charset="0"/>
                <a:ea typeface="Arial" charset="0"/>
                <a:cs typeface="Arial" charset="0"/>
              </a:rPr>
              <a:t>Paper 1 (arithmetic) lasts 30 minutes and assesses pupils’ confidence using methods of calculation as well as fractions, decimals and percentages. It covers curriculum content from all of KS2.</a:t>
            </a:r>
          </a:p>
          <a:p>
            <a:pPr marL="342900" indent="-342900">
              <a:buFont typeface="Arial" charset="0"/>
              <a:buChar char="•"/>
            </a:pPr>
            <a:r>
              <a:rPr lang="en-GB" b="1" dirty="0">
                <a:solidFill>
                  <a:srgbClr val="002060"/>
                </a:solidFill>
                <a:latin typeface="Arial" charset="0"/>
                <a:ea typeface="Arial" charset="0"/>
                <a:cs typeface="Arial" charset="0"/>
              </a:rPr>
              <a:t>Papers 2 &amp; 3 (reasoning) last 40 minutes each and focus on problem solving, and applying mathematical reasoning.</a:t>
            </a:r>
          </a:p>
          <a:p>
            <a:pPr marL="285750" indent="-285750">
              <a:buFont typeface="Arial" charset="0"/>
              <a:buChar char="•"/>
            </a:pPr>
            <a:r>
              <a:rPr lang="en-GB" b="1" dirty="0">
                <a:solidFill>
                  <a:srgbClr val="002060"/>
                </a:solidFill>
                <a:latin typeface="Arial" charset="0"/>
                <a:ea typeface="Arial" charset="0"/>
                <a:cs typeface="Arial" charset="0"/>
              </a:rPr>
              <a:t>Questions cover the following areas:</a:t>
            </a:r>
            <a:br>
              <a:rPr lang="en-GB" b="1" dirty="0">
                <a:solidFill>
                  <a:srgbClr val="002060"/>
                </a:solidFill>
                <a:latin typeface="Arial" charset="0"/>
                <a:ea typeface="Arial" charset="0"/>
                <a:cs typeface="Arial" charset="0"/>
              </a:rPr>
            </a:br>
            <a:r>
              <a:rPr lang="en-GB" sz="1400" b="1" dirty="0">
                <a:solidFill>
                  <a:srgbClr val="7030A0"/>
                </a:solidFill>
                <a:latin typeface="Arial" charset="0"/>
                <a:ea typeface="Arial" charset="0"/>
                <a:cs typeface="Arial" charset="0"/>
              </a:rPr>
              <a:t>- Number and place value </a:t>
            </a:r>
            <a:br>
              <a:rPr lang="en-GB" sz="1400" b="1" dirty="0">
                <a:solidFill>
                  <a:srgbClr val="7030A0"/>
                </a:solidFill>
                <a:latin typeface="Arial" charset="0"/>
                <a:ea typeface="Arial" charset="0"/>
                <a:cs typeface="Arial" charset="0"/>
              </a:rPr>
            </a:br>
            <a:r>
              <a:rPr lang="en-GB" sz="1400" b="1" dirty="0">
                <a:solidFill>
                  <a:srgbClr val="7030A0"/>
                </a:solidFill>
                <a:latin typeface="Arial" charset="0"/>
                <a:ea typeface="Arial" charset="0"/>
                <a:cs typeface="Arial" charset="0"/>
              </a:rPr>
              <a:t>- </a:t>
            </a:r>
            <a:r>
              <a:rPr lang="en-US" sz="1400" b="1" dirty="0">
                <a:solidFill>
                  <a:srgbClr val="7030A0"/>
                </a:solidFill>
                <a:latin typeface="Arial" charset="0"/>
                <a:ea typeface="Arial" charset="0"/>
                <a:cs typeface="Arial" charset="0"/>
              </a:rPr>
              <a:t>Addition, subtraction, multiplication and division (calculations)</a:t>
            </a:r>
            <a:br>
              <a:rPr lang="en-GB" sz="1400" b="1" dirty="0">
                <a:solidFill>
                  <a:srgbClr val="7030A0"/>
                </a:solidFill>
                <a:latin typeface="Arial" charset="0"/>
                <a:ea typeface="Arial" charset="0"/>
                <a:cs typeface="Arial" charset="0"/>
              </a:rPr>
            </a:br>
            <a:r>
              <a:rPr lang="en-GB" sz="1400" b="1" dirty="0">
                <a:solidFill>
                  <a:srgbClr val="7030A0"/>
                </a:solidFill>
                <a:latin typeface="Arial" charset="0"/>
                <a:ea typeface="Arial" charset="0"/>
                <a:cs typeface="Arial" charset="0"/>
              </a:rPr>
              <a:t>- </a:t>
            </a:r>
            <a:r>
              <a:rPr lang="en-US" sz="1400" b="1" dirty="0">
                <a:solidFill>
                  <a:srgbClr val="7030A0"/>
                </a:solidFill>
                <a:latin typeface="Arial" charset="0"/>
                <a:ea typeface="Arial" charset="0"/>
                <a:cs typeface="Arial" charset="0"/>
              </a:rPr>
              <a:t>Geometry – properties of shapes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Geometry – position and direction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Statistics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Measurement</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Algebra</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Ratio and proportion</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Fractions, decimals and percentages.</a:t>
            </a:r>
          </a:p>
          <a:p>
            <a:pPr marL="285750" indent="-285750">
              <a:buFont typeface="Arial" charset="0"/>
              <a:buChar char="•"/>
            </a:pPr>
            <a:r>
              <a:rPr lang="en-GB" b="1" dirty="0">
                <a:solidFill>
                  <a:srgbClr val="002060"/>
                </a:solidFill>
                <a:latin typeface="Arial" charset="0"/>
                <a:ea typeface="Arial" charset="0"/>
                <a:cs typeface="Arial" charset="0"/>
              </a:rPr>
              <a:t>Questions</a:t>
            </a:r>
            <a:r>
              <a:rPr lang="en-US" b="1" dirty="0">
                <a:solidFill>
                  <a:srgbClr val="002060"/>
                </a:solidFill>
                <a:latin typeface="Arial" charset="0"/>
                <a:ea typeface="Arial" charset="0"/>
                <a:cs typeface="Arial" charset="0"/>
              </a:rPr>
              <a:t> increase in difficulty as the paper progresses</a:t>
            </a:r>
            <a:endParaRPr lang="en-US" b="1" dirty="0">
              <a:solidFill>
                <a:srgbClr val="7030A0"/>
              </a:solidFill>
              <a:latin typeface="Arial" charset="0"/>
              <a:ea typeface="Arial" charset="0"/>
              <a:cs typeface="Arial" charset="0"/>
            </a:endParaRPr>
          </a:p>
          <a:p>
            <a:endParaRPr lang="en-US" sz="1100" b="1" dirty="0">
              <a:latin typeface="Arial" charset="0"/>
              <a:ea typeface="Arial" charset="0"/>
              <a:cs typeface="Arial" charset="0"/>
            </a:endParaRPr>
          </a:p>
        </p:txBody>
      </p:sp>
    </p:spTree>
    <p:extLst>
      <p:ext uri="{BB962C8B-B14F-4D97-AF65-F5344CB8AC3E}">
        <p14:creationId xmlns:p14="http://schemas.microsoft.com/office/powerpoint/2010/main" val="1972264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0" y="-863"/>
            <a:ext cx="9143980" cy="6857990"/>
          </a:xfrm>
          <a:prstGeom prst="rect">
            <a:avLst/>
          </a:prstGeom>
        </p:spPr>
      </p:pic>
      <p:sp>
        <p:nvSpPr>
          <p:cNvPr id="4" name="TextBox 3"/>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6463" y="1974857"/>
            <a:ext cx="6959894" cy="3198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391508" y="738552"/>
            <a:ext cx="3786554" cy="646331"/>
          </a:xfrm>
          <a:prstGeom prst="rect">
            <a:avLst/>
          </a:prstGeom>
          <a:noFill/>
        </p:spPr>
        <p:txBody>
          <a:bodyPr wrap="square" rtlCol="0">
            <a:spAutoFit/>
          </a:bodyPr>
          <a:lstStyle/>
          <a:p>
            <a:pPr algn="ctr"/>
            <a:r>
              <a:rPr lang="en-GB" sz="3600" b="1" dirty="0">
                <a:solidFill>
                  <a:srgbClr val="FF0000"/>
                </a:solidFill>
              </a:rPr>
              <a:t>Maths</a:t>
            </a:r>
            <a:r>
              <a:rPr lang="en-GB" dirty="0"/>
              <a:t> </a:t>
            </a:r>
          </a:p>
        </p:txBody>
      </p:sp>
    </p:spTree>
    <p:extLst>
      <p:ext uri="{BB962C8B-B14F-4D97-AF65-F5344CB8AC3E}">
        <p14:creationId xmlns:p14="http://schemas.microsoft.com/office/powerpoint/2010/main" val="1431864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5" name="Picture 4">
            <a:extLst>
              <a:ext uri="{FF2B5EF4-FFF2-40B4-BE49-F238E27FC236}">
                <a16:creationId xmlns:a16="http://schemas.microsoft.com/office/drawing/2014/main" id="{C1E0B7F5-A0EA-40C0-A569-9642AFC0159C}"/>
              </a:ext>
            </a:extLst>
          </p:cNvPr>
          <p:cNvPicPr>
            <a:picLocks noChangeAspect="1"/>
          </p:cNvPicPr>
          <p:nvPr/>
        </p:nvPicPr>
        <p:blipFill>
          <a:blip r:embed="rId3"/>
          <a:stretch>
            <a:fillRect/>
          </a:stretch>
        </p:blipFill>
        <p:spPr>
          <a:xfrm>
            <a:off x="570465" y="1242874"/>
            <a:ext cx="8011210" cy="4367814"/>
          </a:xfrm>
          <a:prstGeom prst="rect">
            <a:avLst/>
          </a:prstGeom>
        </p:spPr>
      </p:pic>
    </p:spTree>
    <p:extLst>
      <p:ext uri="{BB962C8B-B14F-4D97-AF65-F5344CB8AC3E}">
        <p14:creationId xmlns:p14="http://schemas.microsoft.com/office/powerpoint/2010/main" val="739249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0"/>
            <a:ext cx="9143980" cy="6857990"/>
          </a:xfrm>
          <a:prstGeom prst="rect">
            <a:avLst/>
          </a:prstGeom>
        </p:spPr>
      </p:pic>
      <p:sp>
        <p:nvSpPr>
          <p:cNvPr id="5" name="TextBox 4"/>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6" name="Action Button: Forward or Next 5">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2" name="Rectangle 1"/>
          <p:cNvSpPr/>
          <p:nvPr/>
        </p:nvSpPr>
        <p:spPr>
          <a:xfrm>
            <a:off x="661377" y="1886581"/>
            <a:ext cx="7486162" cy="584775"/>
          </a:xfrm>
          <a:prstGeom prst="rect">
            <a:avLst/>
          </a:prstGeom>
        </p:spPr>
        <p:txBody>
          <a:bodyPr wrap="square">
            <a:spAutoFit/>
          </a:bodyPr>
          <a:lstStyle/>
          <a:p>
            <a:pPr marL="342900" marR="0" lvl="0" indent="-3429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3200" b="0" i="0" u="none" strike="noStrike" kern="0" cap="none" spc="0" normalizeH="0" baseline="0" noProof="0" dirty="0">
              <a:ln>
                <a:noFill/>
              </a:ln>
              <a:solidFill>
                <a:prstClr val="black"/>
              </a:solidFill>
              <a:effectLst/>
              <a:uLnTx/>
              <a:uFillTx/>
            </a:endParaRPr>
          </a:p>
        </p:txBody>
      </p:sp>
      <p:sp>
        <p:nvSpPr>
          <p:cNvPr id="7" name="Content Placeholder 2"/>
          <p:cNvSpPr txBox="1">
            <a:spLocks/>
          </p:cNvSpPr>
          <p:nvPr/>
        </p:nvSpPr>
        <p:spPr>
          <a:xfrm>
            <a:off x="784119" y="830375"/>
            <a:ext cx="7427168" cy="163147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sysClr val="windowText" lastClr="000000"/>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9" name="Title 1"/>
          <p:cNvSpPr txBox="1">
            <a:spLocks/>
          </p:cNvSpPr>
          <p:nvPr/>
        </p:nvSpPr>
        <p:spPr>
          <a:xfrm>
            <a:off x="495117" y="1035967"/>
            <a:ext cx="8229600" cy="93350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a:ln>
                  <a:noFill/>
                </a:ln>
                <a:solidFill>
                  <a:srgbClr val="FF0000"/>
                </a:solidFill>
                <a:effectLst/>
                <a:uLnTx/>
                <a:uFillTx/>
                <a:latin typeface="Calibri"/>
                <a:ea typeface="+mj-ea"/>
                <a:cs typeface="+mj-cs"/>
              </a:rPr>
              <a:t>What do you know about SATs?</a:t>
            </a:r>
          </a:p>
        </p:txBody>
      </p:sp>
      <p:pic>
        <p:nvPicPr>
          <p:cNvPr id="10" name="Picture 2" descr="C:\Users\Aileena\AppData\Local\Microsoft\Windows\Temporary Internet Files\Content.IE5\R20Z38HG\MP90044233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9578" y="2461846"/>
            <a:ext cx="3593567" cy="387704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C5D043E4-5310-41B5-A174-9ECAA897BEA1}"/>
              </a:ext>
            </a:extLst>
          </p:cNvPr>
          <p:cNvSpPr txBox="1"/>
          <p:nvPr/>
        </p:nvSpPr>
        <p:spPr>
          <a:xfrm>
            <a:off x="617431" y="1969476"/>
            <a:ext cx="7909137" cy="400110"/>
          </a:xfrm>
          <a:prstGeom prst="rect">
            <a:avLst/>
          </a:prstGeom>
          <a:noFill/>
        </p:spPr>
        <p:txBody>
          <a:bodyPr wrap="square">
            <a:spAutoFit/>
          </a:bodyPr>
          <a:lstStyle/>
          <a:p>
            <a:pPr algn="ctr"/>
            <a:r>
              <a:rPr lang="en-GB" sz="2000" dirty="0"/>
              <a:t>Please complete the SATs quiz – this can be done individually or with others.</a:t>
            </a:r>
          </a:p>
        </p:txBody>
      </p:sp>
    </p:spTree>
    <p:extLst>
      <p:ext uri="{BB962C8B-B14F-4D97-AF65-F5344CB8AC3E}">
        <p14:creationId xmlns:p14="http://schemas.microsoft.com/office/powerpoint/2010/main" val="2487603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10" name="Picture 9">
            <a:extLst>
              <a:ext uri="{FF2B5EF4-FFF2-40B4-BE49-F238E27FC236}">
                <a16:creationId xmlns:a16="http://schemas.microsoft.com/office/drawing/2014/main" id="{85294D23-6DB5-49DB-9534-6EA665178C6E}"/>
              </a:ext>
            </a:extLst>
          </p:cNvPr>
          <p:cNvPicPr>
            <a:picLocks noChangeAspect="1"/>
          </p:cNvPicPr>
          <p:nvPr/>
        </p:nvPicPr>
        <p:blipFill>
          <a:blip r:embed="rId3"/>
          <a:stretch>
            <a:fillRect/>
          </a:stretch>
        </p:blipFill>
        <p:spPr>
          <a:xfrm>
            <a:off x="572981" y="465266"/>
            <a:ext cx="3999019" cy="2878700"/>
          </a:xfrm>
          <a:prstGeom prst="rect">
            <a:avLst/>
          </a:prstGeom>
        </p:spPr>
      </p:pic>
      <p:pic>
        <p:nvPicPr>
          <p:cNvPr id="11" name="Picture 10">
            <a:extLst>
              <a:ext uri="{FF2B5EF4-FFF2-40B4-BE49-F238E27FC236}">
                <a16:creationId xmlns:a16="http://schemas.microsoft.com/office/drawing/2014/main" id="{C3A60C84-8AC1-456B-A470-A2FE26B312D7}"/>
              </a:ext>
            </a:extLst>
          </p:cNvPr>
          <p:cNvPicPr>
            <a:picLocks noChangeAspect="1"/>
          </p:cNvPicPr>
          <p:nvPr/>
        </p:nvPicPr>
        <p:blipFill>
          <a:blip r:embed="rId4"/>
          <a:stretch>
            <a:fillRect/>
          </a:stretch>
        </p:blipFill>
        <p:spPr>
          <a:xfrm>
            <a:off x="2876365" y="1757780"/>
            <a:ext cx="5660077" cy="4910163"/>
          </a:xfrm>
          <a:prstGeom prst="rect">
            <a:avLst/>
          </a:prstGeom>
        </p:spPr>
      </p:pic>
    </p:spTree>
    <p:extLst>
      <p:ext uri="{BB962C8B-B14F-4D97-AF65-F5344CB8AC3E}">
        <p14:creationId xmlns:p14="http://schemas.microsoft.com/office/powerpoint/2010/main" val="1461446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0"/>
            <a:ext cx="9143980" cy="6857990"/>
          </a:xfrm>
          <a:prstGeom prst="rect">
            <a:avLst/>
          </a:prstGeom>
        </p:spPr>
      </p:pic>
      <p:pic>
        <p:nvPicPr>
          <p:cNvPr id="5" name="Picture 4">
            <a:extLst>
              <a:ext uri="{FF2B5EF4-FFF2-40B4-BE49-F238E27FC236}">
                <a16:creationId xmlns:a16="http://schemas.microsoft.com/office/drawing/2014/main" id="{F96B83C2-ABF3-40B8-86CC-A212581BAF4A}"/>
              </a:ext>
            </a:extLst>
          </p:cNvPr>
          <p:cNvPicPr>
            <a:picLocks noChangeAspect="1"/>
          </p:cNvPicPr>
          <p:nvPr/>
        </p:nvPicPr>
        <p:blipFill>
          <a:blip r:embed="rId3"/>
          <a:stretch>
            <a:fillRect/>
          </a:stretch>
        </p:blipFill>
        <p:spPr>
          <a:xfrm>
            <a:off x="596012" y="1298008"/>
            <a:ext cx="3683716" cy="4261974"/>
          </a:xfrm>
          <a:prstGeom prst="rect">
            <a:avLst/>
          </a:prstGeom>
        </p:spPr>
      </p:pic>
      <p:pic>
        <p:nvPicPr>
          <p:cNvPr id="7" name="Picture 6">
            <a:extLst>
              <a:ext uri="{FF2B5EF4-FFF2-40B4-BE49-F238E27FC236}">
                <a16:creationId xmlns:a16="http://schemas.microsoft.com/office/drawing/2014/main" id="{3D3E5941-7D36-43E7-9978-8472CC80BE32}"/>
              </a:ext>
            </a:extLst>
          </p:cNvPr>
          <p:cNvPicPr>
            <a:picLocks noChangeAspect="1"/>
          </p:cNvPicPr>
          <p:nvPr/>
        </p:nvPicPr>
        <p:blipFill>
          <a:blip r:embed="rId4"/>
          <a:stretch>
            <a:fillRect/>
          </a:stretch>
        </p:blipFill>
        <p:spPr>
          <a:xfrm>
            <a:off x="4279728" y="1298008"/>
            <a:ext cx="4285558" cy="1204589"/>
          </a:xfrm>
          <a:prstGeom prst="rect">
            <a:avLst/>
          </a:prstGeom>
        </p:spPr>
      </p:pic>
    </p:spTree>
    <p:extLst>
      <p:ext uri="{BB962C8B-B14F-4D97-AF65-F5344CB8AC3E}">
        <p14:creationId xmlns:p14="http://schemas.microsoft.com/office/powerpoint/2010/main" val="2064629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0"/>
            <a:ext cx="9143980" cy="6857990"/>
          </a:xfrm>
          <a:prstGeom prst="rect">
            <a:avLst/>
          </a:prstGeom>
        </p:spPr>
      </p:pic>
      <p:pic>
        <p:nvPicPr>
          <p:cNvPr id="3" name="Picture 2">
            <a:extLst>
              <a:ext uri="{FF2B5EF4-FFF2-40B4-BE49-F238E27FC236}">
                <a16:creationId xmlns:a16="http://schemas.microsoft.com/office/drawing/2014/main" id="{990F6CB3-E478-48FB-B7B2-EF2CDA901BC6}"/>
              </a:ext>
            </a:extLst>
          </p:cNvPr>
          <p:cNvPicPr>
            <a:picLocks noChangeAspect="1"/>
          </p:cNvPicPr>
          <p:nvPr/>
        </p:nvPicPr>
        <p:blipFill>
          <a:blip r:embed="rId3"/>
          <a:stretch>
            <a:fillRect/>
          </a:stretch>
        </p:blipFill>
        <p:spPr>
          <a:xfrm>
            <a:off x="714039" y="1669002"/>
            <a:ext cx="7861790" cy="3728619"/>
          </a:xfrm>
          <a:prstGeom prst="rect">
            <a:avLst/>
          </a:prstGeom>
        </p:spPr>
      </p:pic>
    </p:spTree>
    <p:extLst>
      <p:ext uri="{BB962C8B-B14F-4D97-AF65-F5344CB8AC3E}">
        <p14:creationId xmlns:p14="http://schemas.microsoft.com/office/powerpoint/2010/main" val="4108948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574974" y="650289"/>
            <a:ext cx="7994072" cy="4478149"/>
          </a:xfrm>
          <a:prstGeom prst="rect">
            <a:avLst/>
          </a:prstGeom>
        </p:spPr>
        <p:txBody>
          <a:bodyPr wrap="square">
            <a:spAutoFit/>
          </a:bodyPr>
          <a:lstStyle/>
          <a:p>
            <a:pPr algn="ctr"/>
            <a:r>
              <a:rPr lang="en-GB" sz="3200" b="1" dirty="0">
                <a:solidFill>
                  <a:srgbClr val="FF0000"/>
                </a:solidFill>
                <a:latin typeface="Arial" charset="0"/>
                <a:ea typeface="Arial" charset="0"/>
                <a:cs typeface="Arial" charset="0"/>
              </a:rPr>
              <a:t>Writing  </a:t>
            </a:r>
          </a:p>
          <a:p>
            <a:pPr algn="ctr"/>
            <a:endParaRPr lang="en-GB" sz="100" b="1" dirty="0">
              <a:solidFill>
                <a:srgbClr val="002060"/>
              </a:solidFill>
              <a:latin typeface="Arial" charset="0"/>
              <a:ea typeface="Arial" charset="0"/>
              <a:cs typeface="Arial" charset="0"/>
            </a:endParaRPr>
          </a:p>
          <a:p>
            <a:pPr algn="ct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There is no writing SATS test.</a:t>
            </a:r>
          </a:p>
          <a:p>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Writing assessments will be formed from judgements made by the teacher, looking at evidence from writing collected over the course of the year.</a:t>
            </a:r>
          </a:p>
          <a:p>
            <a:pPr marL="342900" indent="-342900">
              <a:buFont typeface="Arial" charset="0"/>
              <a:buChar char="•"/>
            </a:pP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The teacher will moderate their assessments with other professionals to make sure there is a consistent standard across the country.</a:t>
            </a:r>
          </a:p>
          <a:p>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Final judgements will be reported to parents at the same time as the other assessment results.</a:t>
            </a:r>
            <a:br>
              <a:rPr lang="en-GB" b="1" dirty="0">
                <a:solidFill>
                  <a:srgbClr val="002060"/>
                </a:solidFill>
                <a:latin typeface="Arial" charset="0"/>
                <a:ea typeface="Arial" charset="0"/>
                <a:cs typeface="Arial" charset="0"/>
              </a:rPr>
            </a:br>
            <a:endParaRPr lang="en-GB" b="1"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val="638735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4" name="Action Button: Forward or Next 3">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906" y="656492"/>
            <a:ext cx="5848111" cy="5682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1157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848215" y="2019216"/>
            <a:ext cx="7447569" cy="1200329"/>
          </a:xfrm>
          <a:prstGeom prst="rect">
            <a:avLst/>
          </a:prstGeom>
        </p:spPr>
        <p:txBody>
          <a:bodyPr wrap="square">
            <a:spAutoFit/>
          </a:bodyPr>
          <a:lstStyle/>
          <a:p>
            <a:pPr lvl="0" algn="ctr">
              <a:defRPr/>
            </a:pPr>
            <a:r>
              <a:rPr lang="en-GB" sz="2400" b="1" kern="0" dirty="0">
                <a:solidFill>
                  <a:srgbClr val="FF0000"/>
                </a:solidFill>
                <a:latin typeface="Arial"/>
                <a:sym typeface="Nunito Sans SemiBold"/>
              </a:rPr>
              <a:t>Writing exemplification materials </a:t>
            </a:r>
          </a:p>
          <a:p>
            <a:pPr lvl="0" algn="ctr">
              <a:defRPr/>
            </a:pPr>
            <a:endParaRPr lang="en-GB" sz="2400" b="1" kern="0" dirty="0">
              <a:solidFill>
                <a:srgbClr val="FF0000"/>
              </a:solidFill>
              <a:latin typeface="Arial"/>
              <a:sym typeface="Nunito Sans SemiBold"/>
            </a:endParaRPr>
          </a:p>
          <a:p>
            <a:pPr lvl="0" algn="ctr">
              <a:defRPr/>
            </a:pPr>
            <a:r>
              <a:rPr lang="en-GB" sz="2400" b="1" kern="0" dirty="0">
                <a:solidFill>
                  <a:srgbClr val="FF0000"/>
                </a:solidFill>
                <a:latin typeface="Arial"/>
                <a:sym typeface="Nunito Sans SemiBold"/>
              </a:rPr>
              <a:t>What does an expected piece of levels look like? </a:t>
            </a:r>
            <a:endParaRPr lang="en-GB" sz="2400" b="1" kern="0" dirty="0">
              <a:solidFill>
                <a:srgbClr val="FF0000"/>
              </a:solidFill>
            </a:endParaRPr>
          </a:p>
        </p:txBody>
      </p:sp>
    </p:spTree>
    <p:extLst>
      <p:ext uri="{BB962C8B-B14F-4D97-AF65-F5344CB8AC3E}">
        <p14:creationId xmlns:p14="http://schemas.microsoft.com/office/powerpoint/2010/main" val="22999556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0"/>
            <a:ext cx="9143980" cy="6857990"/>
          </a:xfrm>
          <a:prstGeom prst="rect">
            <a:avLst/>
          </a:prstGeom>
        </p:spPr>
      </p:pic>
      <p:sp>
        <p:nvSpPr>
          <p:cNvPr id="2" name="Rectangle 1"/>
          <p:cNvSpPr/>
          <p:nvPr/>
        </p:nvSpPr>
        <p:spPr>
          <a:xfrm>
            <a:off x="674077" y="1010863"/>
            <a:ext cx="7772400" cy="5170646"/>
          </a:xfrm>
          <a:prstGeom prst="rect">
            <a:avLst/>
          </a:prstGeom>
        </p:spPr>
        <p:txBody>
          <a:bodyPr wrap="square">
            <a:spAutoFit/>
          </a:bodyPr>
          <a:lstStyle/>
          <a:p>
            <a:r>
              <a:rPr lang="en-GB" sz="1500" b="1" dirty="0">
                <a:latin typeface="Arial" panose="020B0604020202020204" pitchFamily="34" charset="0"/>
                <a:cs typeface="Arial" panose="020B0604020202020204" pitchFamily="34" charset="0"/>
              </a:rPr>
              <a:t>Firstly, a positive attitude goes a long way. Give them as much encouragement and support as you can (but we don’t need to tell you that)!</a:t>
            </a:r>
          </a:p>
          <a:p>
            <a:endParaRPr lang="en-GB" sz="1500" b="1" dirty="0">
              <a:latin typeface="Arial" panose="020B0604020202020204" pitchFamily="34" charset="0"/>
              <a:cs typeface="Arial" panose="020B0604020202020204" pitchFamily="34" charset="0"/>
            </a:endParaRPr>
          </a:p>
          <a:p>
            <a:r>
              <a:rPr lang="en-GB" sz="1500" b="1" dirty="0">
                <a:latin typeface="Arial" panose="020B0604020202020204" pitchFamily="34" charset="0"/>
                <a:cs typeface="Arial" panose="020B0604020202020204" pitchFamily="34" charset="0"/>
              </a:rPr>
              <a:t>     Tips:</a:t>
            </a:r>
          </a:p>
          <a:p>
            <a:pPr marL="285750" indent="-285750">
              <a:buFont typeface="Arial" panose="020B0604020202020204" pitchFamily="34" charset="0"/>
              <a:buChar char="•"/>
            </a:pPr>
            <a:r>
              <a:rPr lang="en-GB" sz="1500" b="1" dirty="0">
                <a:latin typeface="Arial" panose="020B0604020202020204" pitchFamily="34" charset="0"/>
                <a:cs typeface="Arial" panose="020B0604020202020204" pitchFamily="34" charset="0"/>
              </a:rPr>
              <a:t>Don’t use past papers as they are used in school to prepare the children. </a:t>
            </a:r>
          </a:p>
          <a:p>
            <a:endParaRPr lang="en-GB" sz="15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b="1" dirty="0">
                <a:latin typeface="Arial" panose="020B0604020202020204" pitchFamily="34" charset="0"/>
                <a:cs typeface="Arial" panose="020B0604020202020204" pitchFamily="34" charset="0"/>
              </a:rPr>
              <a:t>Encourage your child to talk to their teacher or a trusted adult (including yourself) about their anxieties. Don’t forget that a small amount of anxiety is normal and not harmful.</a:t>
            </a:r>
          </a:p>
          <a:p>
            <a:endParaRPr lang="en-GB" sz="15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b="1" dirty="0">
                <a:latin typeface="Arial" panose="020B0604020202020204" pitchFamily="34" charset="0"/>
                <a:cs typeface="Arial" panose="020B0604020202020204" pitchFamily="34" charset="0"/>
              </a:rPr>
              <a:t>Give your child a quiet, distraction free space to complete homework or study.</a:t>
            </a:r>
          </a:p>
          <a:p>
            <a:endParaRPr lang="en-GB" sz="15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b="1" dirty="0">
                <a:latin typeface="Arial" panose="020B0604020202020204" pitchFamily="34" charset="0"/>
                <a:cs typeface="Arial" panose="020B0604020202020204" pitchFamily="34" charset="0"/>
              </a:rPr>
              <a:t>Give your child time to go outside and reduce screen time.</a:t>
            </a:r>
          </a:p>
          <a:p>
            <a:endParaRPr lang="en-GB" sz="15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b="1" dirty="0">
                <a:latin typeface="Arial" panose="020B0604020202020204" pitchFamily="34" charset="0"/>
                <a:cs typeface="Arial" panose="020B0604020202020204" pitchFamily="34" charset="0"/>
              </a:rPr>
              <a:t>Ensure your child is eating and drinking well and getting a good amount of sleep.</a:t>
            </a:r>
          </a:p>
          <a:p>
            <a:endParaRPr lang="en-GB" sz="15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b="1" dirty="0">
                <a:latin typeface="Arial" panose="020B0604020202020204" pitchFamily="34" charset="0"/>
                <a:cs typeface="Arial" panose="020B0604020202020204" pitchFamily="34" charset="0"/>
              </a:rPr>
              <a:t>Good attendance is vital </a:t>
            </a:r>
          </a:p>
          <a:p>
            <a:endParaRPr lang="en-GB" sz="15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1500" b="1" dirty="0">
                <a:latin typeface="Arial" panose="020B0604020202020204" pitchFamily="34" charset="0"/>
                <a:cs typeface="Arial" panose="020B0604020202020204" pitchFamily="34" charset="0"/>
              </a:rPr>
              <a:t>Plan something nice and fun for the weekends before and after SATs. This will help them to relax before the SATs and give them something to look forward to after</a:t>
            </a:r>
            <a:r>
              <a:rPr lang="en-GB" sz="1500" dirty="0">
                <a:latin typeface="Arial" panose="020B0604020202020204" pitchFamily="34" charset="0"/>
                <a:cs typeface="Arial" panose="020B0604020202020204" pitchFamily="34" charset="0"/>
              </a:rPr>
              <a:t>. </a:t>
            </a:r>
          </a:p>
        </p:txBody>
      </p:sp>
      <p:sp>
        <p:nvSpPr>
          <p:cNvPr id="3" name="Rectangle 2"/>
          <p:cNvSpPr/>
          <p:nvPr/>
        </p:nvSpPr>
        <p:spPr>
          <a:xfrm>
            <a:off x="808892" y="531686"/>
            <a:ext cx="7502770"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a:ln>
                  <a:noFill/>
                </a:ln>
                <a:solidFill>
                  <a:srgbClr val="FF0000"/>
                </a:solidFill>
                <a:effectLst/>
                <a:uLnTx/>
                <a:uFillTx/>
                <a:latin typeface="Arial"/>
                <a:sym typeface="Nunito Sans SemiBold"/>
              </a:rPr>
              <a:t>General support for preparing your child for the SATs</a:t>
            </a:r>
            <a:endParaRPr kumimoji="0" lang="en-GB" sz="2000" b="1" i="0" u="none" strike="noStrike" kern="0" cap="none" spc="0" normalizeH="0" baseline="0" noProof="0" dirty="0">
              <a:ln>
                <a:noFill/>
              </a:ln>
              <a:solidFill>
                <a:srgbClr val="FF0000"/>
              </a:solidFill>
              <a:effectLst/>
              <a:uLnTx/>
              <a:uFillTx/>
            </a:endParaRPr>
          </a:p>
        </p:txBody>
      </p:sp>
    </p:spTree>
    <p:extLst>
      <p:ext uri="{BB962C8B-B14F-4D97-AF65-F5344CB8AC3E}">
        <p14:creationId xmlns:p14="http://schemas.microsoft.com/office/powerpoint/2010/main" val="32591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3" name="Rectangle 2"/>
          <p:cNvSpPr/>
          <p:nvPr/>
        </p:nvSpPr>
        <p:spPr>
          <a:xfrm>
            <a:off x="820605" y="639192"/>
            <a:ext cx="7502770"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000" b="1" kern="0" dirty="0">
                <a:solidFill>
                  <a:srgbClr val="FF0000"/>
                </a:solidFill>
                <a:latin typeface="Arial"/>
                <a:sym typeface="Nunito Sans SemiBold"/>
              </a:rPr>
              <a:t>How to help your child with Reading</a:t>
            </a:r>
            <a:endParaRPr kumimoji="0" lang="en-GB" sz="2000" b="1" i="0" u="none" strike="noStrike" kern="0" cap="none" spc="0" normalizeH="0" baseline="0" noProof="0" dirty="0">
              <a:ln>
                <a:noFill/>
              </a:ln>
              <a:solidFill>
                <a:srgbClr val="FF0000"/>
              </a:solidFill>
              <a:effectLst/>
              <a:uLnTx/>
              <a:uFillTx/>
            </a:endParaRPr>
          </a:p>
        </p:txBody>
      </p:sp>
      <p:sp>
        <p:nvSpPr>
          <p:cNvPr id="9" name="TextBox 8">
            <a:extLst>
              <a:ext uri="{FF2B5EF4-FFF2-40B4-BE49-F238E27FC236}">
                <a16:creationId xmlns:a16="http://schemas.microsoft.com/office/drawing/2014/main" id="{5F61D7CB-965C-43C8-BCF7-D93D4B76736B}"/>
              </a:ext>
            </a:extLst>
          </p:cNvPr>
          <p:cNvSpPr txBox="1"/>
          <p:nvPr/>
        </p:nvSpPr>
        <p:spPr>
          <a:xfrm>
            <a:off x="442860" y="1318432"/>
            <a:ext cx="7892248" cy="4770537"/>
          </a:xfrm>
          <a:prstGeom prst="rect">
            <a:avLst/>
          </a:prstGeom>
          <a:noFill/>
        </p:spPr>
        <p:txBody>
          <a:bodyPr wrap="square">
            <a:spAutoFit/>
          </a:bodyPr>
          <a:lstStyle/>
          <a:p>
            <a:pPr marL="468312"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rPr>
              <a:t>Listening to your child read can take many forms.</a:t>
            </a:r>
          </a:p>
          <a:p>
            <a:pPr marL="468312"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endParaRPr>
          </a:p>
          <a:p>
            <a:pPr marL="468312"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rPr>
              <a:t>First and foremost, focus developing an enjoyment and love of reading.</a:t>
            </a:r>
          </a:p>
          <a:p>
            <a:pPr marL="468312"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endParaRPr>
          </a:p>
          <a:p>
            <a:pPr marL="468312"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rPr>
              <a:t>Enjoy stories together – reading stories to your child at KS1 and KS2 is equally as important as listening to your child read.</a:t>
            </a:r>
          </a:p>
          <a:p>
            <a:pPr marL="468312"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endParaRPr>
          </a:p>
          <a:p>
            <a:pPr marL="468312"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rPr>
              <a:t>Read a little at a time but often, rather than rarely but for long periods of time!</a:t>
            </a:r>
          </a:p>
          <a:p>
            <a:pPr marL="468312"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endParaRPr>
          </a:p>
          <a:p>
            <a:pPr marL="468312"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rPr>
              <a:t>Talk about the story before, during and afterwards – discuss the plot, the characters, their feelings and actions, how it makes you feel, predict what will happen and encourage your child to have their own opinions.</a:t>
            </a:r>
          </a:p>
          <a:p>
            <a:pPr marL="468312"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endParaRPr>
          </a:p>
          <a:p>
            <a:pPr marL="468312"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rPr>
              <a:t>Look up definitions of words together – you could use a dictionary, the Internet or an app on a phone or tablet.</a:t>
            </a:r>
          </a:p>
          <a:p>
            <a:pPr marL="468312"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endParaRPr>
          </a:p>
          <a:p>
            <a:pPr marL="468312"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rPr>
              <a:t>All reading is valuable – it doesn’t have to be just stories. Reading can involve anything: fiction, non-fiction, poetry, newspapers, magazines, football </a:t>
            </a:r>
            <a:br>
              <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rPr>
            </a:br>
            <a:r>
              <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rPr>
              <a:t>programmes and TV guides.</a:t>
            </a:r>
          </a:p>
        </p:txBody>
      </p:sp>
    </p:spTree>
    <p:extLst>
      <p:ext uri="{BB962C8B-B14F-4D97-AF65-F5344CB8AC3E}">
        <p14:creationId xmlns:p14="http://schemas.microsoft.com/office/powerpoint/2010/main" val="35481640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0" y="2014"/>
            <a:ext cx="9143980" cy="6857990"/>
          </a:xfrm>
          <a:prstGeom prst="rect">
            <a:avLst/>
          </a:prstGeom>
        </p:spPr>
      </p:pic>
      <p:sp>
        <p:nvSpPr>
          <p:cNvPr id="3" name="Rectangle 2"/>
          <p:cNvSpPr/>
          <p:nvPr/>
        </p:nvSpPr>
        <p:spPr>
          <a:xfrm>
            <a:off x="820605" y="639192"/>
            <a:ext cx="7502770"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000" b="1" kern="0" dirty="0">
                <a:solidFill>
                  <a:srgbClr val="FF0000"/>
                </a:solidFill>
                <a:latin typeface="Arial"/>
                <a:sym typeface="Nunito Sans SemiBold"/>
              </a:rPr>
              <a:t>How to help your child with Writing </a:t>
            </a:r>
            <a:endParaRPr kumimoji="0" lang="en-GB" sz="2000" b="1" i="0" u="none" strike="noStrike" kern="0" cap="none" spc="0" normalizeH="0" baseline="0" noProof="0" dirty="0">
              <a:ln>
                <a:noFill/>
              </a:ln>
              <a:solidFill>
                <a:srgbClr val="FF0000"/>
              </a:solidFill>
              <a:effectLst/>
              <a:uLnTx/>
              <a:uFillTx/>
            </a:endParaRPr>
          </a:p>
        </p:txBody>
      </p:sp>
      <p:sp>
        <p:nvSpPr>
          <p:cNvPr id="6" name="TextBox 5">
            <a:extLst>
              <a:ext uri="{FF2B5EF4-FFF2-40B4-BE49-F238E27FC236}">
                <a16:creationId xmlns:a16="http://schemas.microsoft.com/office/drawing/2014/main" id="{C660E244-6C13-4E28-B7CD-8F69AD173B15}"/>
              </a:ext>
            </a:extLst>
          </p:cNvPr>
          <p:cNvSpPr txBox="1"/>
          <p:nvPr/>
        </p:nvSpPr>
        <p:spPr>
          <a:xfrm>
            <a:off x="502148" y="1423438"/>
            <a:ext cx="7821227" cy="4278094"/>
          </a:xfrm>
          <a:prstGeom prst="rect">
            <a:avLst/>
          </a:prstGeom>
          <a:noFill/>
        </p:spPr>
        <p:txBody>
          <a:bodyPr wrap="square">
            <a:spAutoFit/>
          </a:bodyPr>
          <a:lstStyle/>
          <a:p>
            <a:pPr marL="342900" marR="0" lvl="0" indent="-1603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rPr>
              <a:t>Practise and learn weekly spelling lists – make it fun!</a:t>
            </a:r>
          </a:p>
          <a:p>
            <a:pPr marL="342900" marR="0" lvl="0" indent="-1603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endParaRPr>
          </a:p>
          <a:p>
            <a:pPr marL="342900" marR="0" lvl="0" indent="-1603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rPr>
              <a:t>Encourage opportunities for writing such as letters to family or friends, shopping lists, notes or reminders, stories and poems.</a:t>
            </a:r>
          </a:p>
          <a:p>
            <a:pPr marL="342900" marR="0" lvl="0" indent="-1603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endParaRPr>
          </a:p>
          <a:p>
            <a:pPr marL="342900" marR="0" lvl="0" indent="-1603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rPr>
              <a:t>Write together – be a good role model for writing.</a:t>
            </a:r>
          </a:p>
          <a:p>
            <a:pPr marL="342900" marR="0" lvl="0" indent="-1603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endParaRPr>
          </a:p>
          <a:p>
            <a:pPr marL="342900" marR="0" lvl="0" indent="-1603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rPr>
              <a:t>Encourage use of a dictionary to check spelling and a thesaurus to find synonyms and expand vocabulary.</a:t>
            </a:r>
          </a:p>
          <a:p>
            <a:pPr marL="342900" marR="0" lvl="0" indent="-1603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endParaRPr>
          </a:p>
          <a:p>
            <a:pPr marL="342900" marR="0" lvl="0" indent="-1603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rPr>
              <a:t>Allow your child to use a computer for word processing which will allow for editing and correcting of errors without lots of crossing out.</a:t>
            </a:r>
          </a:p>
          <a:p>
            <a:pPr marL="342900" marR="0" lvl="0" indent="-1603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endParaRPr>
          </a:p>
          <a:p>
            <a:pPr marL="342900" marR="0" lvl="0" indent="-1603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rPr>
              <a:t>Remember that good readers become good writers! Identify good writing features when reading (e.g. vocabulary, sentence structure and punctuation).</a:t>
            </a:r>
          </a:p>
          <a:p>
            <a:pPr marL="342900" marR="0" lvl="0" indent="-1603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endParaRPr>
          </a:p>
          <a:p>
            <a:pPr marL="342900" marR="0" lvl="0" indent="-160338"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DFE3E5">
                    <a:lumMod val="10000"/>
                  </a:srgbClr>
                </a:solidFill>
                <a:effectLst/>
                <a:uLnTx/>
                <a:uFillTx/>
                <a:latin typeface="BPreplay" panose="02000503000000020004" pitchFamily="50" charset="0"/>
                <a:ea typeface="+mn-ea"/>
                <a:cs typeface="+mn-cs"/>
              </a:rPr>
              <a:t>Show your appreciation: praise and encourage, even for small successes!</a:t>
            </a:r>
          </a:p>
        </p:txBody>
      </p:sp>
    </p:spTree>
    <p:extLst>
      <p:ext uri="{BB962C8B-B14F-4D97-AF65-F5344CB8AC3E}">
        <p14:creationId xmlns:p14="http://schemas.microsoft.com/office/powerpoint/2010/main" val="3539495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0" y="2014"/>
            <a:ext cx="9143980" cy="6857990"/>
          </a:xfrm>
          <a:prstGeom prst="rect">
            <a:avLst/>
          </a:prstGeom>
        </p:spPr>
      </p:pic>
      <p:sp>
        <p:nvSpPr>
          <p:cNvPr id="3" name="Rectangle 2"/>
          <p:cNvSpPr/>
          <p:nvPr/>
        </p:nvSpPr>
        <p:spPr>
          <a:xfrm>
            <a:off x="820605" y="639192"/>
            <a:ext cx="7502770" cy="400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2000" b="1" kern="0" dirty="0">
                <a:solidFill>
                  <a:srgbClr val="FF0000"/>
                </a:solidFill>
                <a:latin typeface="Arial"/>
                <a:sym typeface="Nunito Sans SemiBold"/>
              </a:rPr>
              <a:t>How to help your child with Maths </a:t>
            </a:r>
            <a:endParaRPr kumimoji="0" lang="en-GB" sz="2000" b="1" i="0" u="none" strike="noStrike" kern="0" cap="none" spc="0" normalizeH="0" baseline="0" noProof="0" dirty="0">
              <a:ln>
                <a:noFill/>
              </a:ln>
              <a:solidFill>
                <a:srgbClr val="FF0000"/>
              </a:solidFill>
              <a:effectLst/>
              <a:uLnTx/>
              <a:uFillTx/>
            </a:endParaRPr>
          </a:p>
        </p:txBody>
      </p:sp>
      <p:sp>
        <p:nvSpPr>
          <p:cNvPr id="7" name="TextBox 6">
            <a:extLst>
              <a:ext uri="{FF2B5EF4-FFF2-40B4-BE49-F238E27FC236}">
                <a16:creationId xmlns:a16="http://schemas.microsoft.com/office/drawing/2014/main" id="{384800D8-3CF5-474C-8B53-FF0EF8F0601B}"/>
              </a:ext>
            </a:extLst>
          </p:cNvPr>
          <p:cNvSpPr txBox="1"/>
          <p:nvPr/>
        </p:nvSpPr>
        <p:spPr>
          <a:xfrm>
            <a:off x="661386" y="1039302"/>
            <a:ext cx="7821227" cy="5355312"/>
          </a:xfrm>
          <a:prstGeom prst="rect">
            <a:avLst/>
          </a:prstGeom>
          <a:noFill/>
        </p:spPr>
        <p:txBody>
          <a:bodyPr wrap="square">
            <a:spAutoFit/>
          </a:bodyPr>
          <a:lstStyle/>
          <a:p>
            <a:pPr marL="468312" indent="-285750">
              <a:buFont typeface="Arial" panose="020B0604020202020204" pitchFamily="34" charset="0"/>
              <a:buChar char="•"/>
              <a:defRPr/>
            </a:pPr>
            <a:r>
              <a:rPr lang="en-GB" sz="1800" dirty="0">
                <a:solidFill>
                  <a:schemeClr val="bg2">
                    <a:lumMod val="10000"/>
                  </a:schemeClr>
                </a:solidFill>
                <a:latin typeface="BPreplay" panose="02000503000000020004" pitchFamily="50" charset="0"/>
              </a:rPr>
              <a:t>Play times tables games.</a:t>
            </a:r>
          </a:p>
          <a:p>
            <a:pPr marL="468312" indent="-285750">
              <a:buFont typeface="Arial" panose="020B0604020202020204" pitchFamily="34" charset="0"/>
              <a:buChar char="•"/>
              <a:defRPr/>
            </a:pPr>
            <a:endParaRPr lang="en-GB" sz="1800" dirty="0">
              <a:solidFill>
                <a:schemeClr val="bg2">
                  <a:lumMod val="10000"/>
                </a:schemeClr>
              </a:solidFill>
              <a:latin typeface="BPreplay" panose="02000503000000020004" pitchFamily="50" charset="0"/>
            </a:endParaRPr>
          </a:p>
          <a:p>
            <a:pPr marL="468312" indent="-285750">
              <a:buFont typeface="Arial" panose="020B0604020202020204" pitchFamily="34" charset="0"/>
              <a:buChar char="•"/>
              <a:defRPr/>
            </a:pPr>
            <a:r>
              <a:rPr lang="en-GB" sz="1800" dirty="0">
                <a:solidFill>
                  <a:schemeClr val="bg2">
                    <a:lumMod val="10000"/>
                  </a:schemeClr>
                </a:solidFill>
                <a:latin typeface="BPreplay" panose="02000503000000020004" pitchFamily="50" charset="0"/>
              </a:rPr>
              <a:t>Play mental maths games, including counting in different amounts, forwards and backwards.</a:t>
            </a:r>
          </a:p>
          <a:p>
            <a:pPr marL="468312" indent="-285750">
              <a:buFont typeface="Arial" panose="020B0604020202020204" pitchFamily="34" charset="0"/>
              <a:buChar char="•"/>
              <a:defRPr/>
            </a:pPr>
            <a:endParaRPr lang="en-GB" sz="1800" dirty="0">
              <a:solidFill>
                <a:schemeClr val="bg2">
                  <a:lumMod val="10000"/>
                </a:schemeClr>
              </a:solidFill>
              <a:latin typeface="BPreplay" panose="02000503000000020004" pitchFamily="50" charset="0"/>
            </a:endParaRPr>
          </a:p>
          <a:p>
            <a:pPr marL="468312" indent="-285750">
              <a:buFont typeface="Arial" panose="020B0604020202020204" pitchFamily="34" charset="0"/>
              <a:buChar char="•"/>
              <a:defRPr/>
            </a:pPr>
            <a:r>
              <a:rPr lang="en-GB" sz="1800" dirty="0">
                <a:solidFill>
                  <a:schemeClr val="bg2">
                    <a:lumMod val="10000"/>
                  </a:schemeClr>
                </a:solidFill>
                <a:latin typeface="BPreplay" panose="02000503000000020004" pitchFamily="50" charset="0"/>
              </a:rPr>
              <a:t>Encourage opportunities for telling the time.</a:t>
            </a:r>
          </a:p>
          <a:p>
            <a:pPr marL="468312" indent="-285750">
              <a:buFont typeface="Arial" panose="020B0604020202020204" pitchFamily="34" charset="0"/>
              <a:buChar char="•"/>
              <a:defRPr/>
            </a:pPr>
            <a:endParaRPr lang="en-GB" sz="1800" dirty="0">
              <a:solidFill>
                <a:schemeClr val="bg2">
                  <a:lumMod val="10000"/>
                </a:schemeClr>
              </a:solidFill>
              <a:latin typeface="BPreplay" panose="02000503000000020004" pitchFamily="50" charset="0"/>
            </a:endParaRPr>
          </a:p>
          <a:p>
            <a:pPr marL="468312" indent="-285750">
              <a:buFont typeface="Arial" panose="020B0604020202020204" pitchFamily="34" charset="0"/>
              <a:buChar char="•"/>
              <a:defRPr/>
            </a:pPr>
            <a:r>
              <a:rPr lang="en-GB" sz="1800" dirty="0">
                <a:solidFill>
                  <a:schemeClr val="bg2">
                    <a:lumMod val="10000"/>
                  </a:schemeClr>
                </a:solidFill>
                <a:latin typeface="BPreplay" panose="02000503000000020004" pitchFamily="50" charset="0"/>
              </a:rPr>
              <a:t>Encourage opportunities for counting coins and money; finding amounts or calculating change when shopping.</a:t>
            </a:r>
          </a:p>
          <a:p>
            <a:pPr marL="468312" indent="-285750">
              <a:buFont typeface="Arial" panose="020B0604020202020204" pitchFamily="34" charset="0"/>
              <a:buChar char="•"/>
              <a:defRPr/>
            </a:pPr>
            <a:endParaRPr lang="en-GB" sz="1800" dirty="0">
              <a:solidFill>
                <a:schemeClr val="bg2">
                  <a:lumMod val="10000"/>
                </a:schemeClr>
              </a:solidFill>
              <a:latin typeface="BPreplay" panose="02000503000000020004" pitchFamily="50" charset="0"/>
            </a:endParaRPr>
          </a:p>
          <a:p>
            <a:pPr marL="468312" indent="-285750">
              <a:buFont typeface="Arial" panose="020B0604020202020204" pitchFamily="34" charset="0"/>
              <a:buChar char="•"/>
              <a:defRPr/>
            </a:pPr>
            <a:r>
              <a:rPr lang="en-GB" sz="1800" dirty="0">
                <a:solidFill>
                  <a:schemeClr val="bg2">
                    <a:lumMod val="10000"/>
                  </a:schemeClr>
                </a:solidFill>
                <a:latin typeface="BPreplay" panose="02000503000000020004" pitchFamily="50" charset="0"/>
              </a:rPr>
              <a:t>Look for numbers on street signs, car registrations and anywhere else!</a:t>
            </a:r>
          </a:p>
          <a:p>
            <a:pPr marL="468312" indent="-285750">
              <a:buFont typeface="Arial" panose="020B0604020202020204" pitchFamily="34" charset="0"/>
              <a:buChar char="•"/>
              <a:defRPr/>
            </a:pPr>
            <a:endParaRPr lang="en-GB" sz="1800" dirty="0">
              <a:solidFill>
                <a:schemeClr val="bg2">
                  <a:lumMod val="10000"/>
                </a:schemeClr>
              </a:solidFill>
              <a:latin typeface="BPreplay" panose="02000503000000020004" pitchFamily="50" charset="0"/>
            </a:endParaRPr>
          </a:p>
          <a:p>
            <a:pPr marL="468312" indent="-285750">
              <a:buFont typeface="Arial" panose="020B0604020202020204" pitchFamily="34" charset="0"/>
              <a:buChar char="•"/>
              <a:defRPr/>
            </a:pPr>
            <a:r>
              <a:rPr lang="en-GB" sz="1800" dirty="0">
                <a:solidFill>
                  <a:schemeClr val="bg2">
                    <a:lumMod val="10000"/>
                  </a:schemeClr>
                </a:solidFill>
                <a:latin typeface="BPreplay" panose="02000503000000020004" pitchFamily="50" charset="0"/>
              </a:rPr>
              <a:t>Look for examples of 2D and 3D shapes around the home.</a:t>
            </a:r>
          </a:p>
          <a:p>
            <a:pPr marL="468312" indent="-285750">
              <a:buFont typeface="Arial" panose="020B0604020202020204" pitchFamily="34" charset="0"/>
              <a:buChar char="•"/>
              <a:defRPr/>
            </a:pPr>
            <a:endParaRPr lang="en-GB" sz="1800" dirty="0">
              <a:solidFill>
                <a:schemeClr val="bg2">
                  <a:lumMod val="10000"/>
                </a:schemeClr>
              </a:solidFill>
              <a:latin typeface="BPreplay" panose="02000503000000020004" pitchFamily="50" charset="0"/>
            </a:endParaRPr>
          </a:p>
          <a:p>
            <a:pPr marL="468312" indent="-285750">
              <a:buFont typeface="Arial" panose="020B0604020202020204" pitchFamily="34" charset="0"/>
              <a:buChar char="•"/>
              <a:defRPr/>
            </a:pPr>
            <a:r>
              <a:rPr lang="en-GB" sz="1800" dirty="0">
                <a:solidFill>
                  <a:schemeClr val="bg2">
                    <a:lumMod val="10000"/>
                  </a:schemeClr>
                </a:solidFill>
                <a:latin typeface="BPreplay" panose="02000503000000020004" pitchFamily="50" charset="0"/>
              </a:rPr>
              <a:t>Identify, weigh or measure quantities and amounts in the kitchen or in recipes.</a:t>
            </a:r>
          </a:p>
          <a:p>
            <a:pPr marL="468312" indent="-285750">
              <a:buFont typeface="Arial" panose="020B0604020202020204" pitchFamily="34" charset="0"/>
              <a:buChar char="•"/>
              <a:defRPr/>
            </a:pPr>
            <a:endParaRPr lang="en-GB" sz="1800" dirty="0">
              <a:solidFill>
                <a:schemeClr val="bg2">
                  <a:lumMod val="10000"/>
                </a:schemeClr>
              </a:solidFill>
              <a:latin typeface="BPreplay" panose="02000503000000020004" pitchFamily="50" charset="0"/>
            </a:endParaRPr>
          </a:p>
          <a:p>
            <a:pPr marL="468312" indent="-285750">
              <a:buFont typeface="Arial" panose="020B0604020202020204" pitchFamily="34" charset="0"/>
              <a:buChar char="•"/>
              <a:defRPr/>
            </a:pPr>
            <a:r>
              <a:rPr lang="en-GB" sz="1800" dirty="0">
                <a:solidFill>
                  <a:schemeClr val="bg2">
                    <a:lumMod val="10000"/>
                  </a:schemeClr>
                </a:solidFill>
                <a:latin typeface="BPreplay" panose="02000503000000020004" pitchFamily="50" charset="0"/>
              </a:rPr>
              <a:t>Play games involving numbers or logic, such as dominoes, card games, darts, draughts and chess.</a:t>
            </a:r>
          </a:p>
        </p:txBody>
      </p:sp>
    </p:spTree>
    <p:extLst>
      <p:ext uri="{BB962C8B-B14F-4D97-AF65-F5344CB8AC3E}">
        <p14:creationId xmlns:p14="http://schemas.microsoft.com/office/powerpoint/2010/main" val="40973109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0" y="10"/>
            <a:ext cx="9143980" cy="6857990"/>
          </a:xfrm>
          <a:prstGeom prst="rect">
            <a:avLst/>
          </a:prstGeom>
        </p:spPr>
      </p:pic>
      <p:sp>
        <p:nvSpPr>
          <p:cNvPr id="5" name="TextBox 4"/>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6" name="Action Button: Forward or Next 5">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prstClr val="white"/>
              </a:solidFill>
            </a:endParaRPr>
          </a:p>
        </p:txBody>
      </p:sp>
      <p:sp>
        <p:nvSpPr>
          <p:cNvPr id="2" name="Rectangle 1"/>
          <p:cNvSpPr/>
          <p:nvPr/>
        </p:nvSpPr>
        <p:spPr>
          <a:xfrm>
            <a:off x="661377" y="1886581"/>
            <a:ext cx="7486162" cy="584775"/>
          </a:xfrm>
          <a:prstGeom prst="rect">
            <a:avLst/>
          </a:prstGeom>
        </p:spPr>
        <p:txBody>
          <a:bodyPr wrap="square">
            <a:spAutoFit/>
          </a:bodyPr>
          <a:lstStyle/>
          <a:p>
            <a:pPr marL="342900" marR="0" lvl="0" indent="-3429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3200" b="0" i="0" u="none" strike="noStrike" kern="0" cap="none" spc="0" normalizeH="0" baseline="0" noProof="0" dirty="0">
              <a:ln>
                <a:noFill/>
              </a:ln>
              <a:solidFill>
                <a:prstClr val="black"/>
              </a:solidFill>
              <a:effectLst/>
              <a:uLnTx/>
              <a:uFillTx/>
            </a:endParaRPr>
          </a:p>
        </p:txBody>
      </p:sp>
      <p:sp>
        <p:nvSpPr>
          <p:cNvPr id="7" name="TextBox 6">
            <a:extLst>
              <a:ext uri="{FF2B5EF4-FFF2-40B4-BE49-F238E27FC236}">
                <a16:creationId xmlns:a16="http://schemas.microsoft.com/office/drawing/2014/main" id="{244C8BAD-E52D-4D47-A03F-322597D02900}"/>
              </a:ext>
            </a:extLst>
          </p:cNvPr>
          <p:cNvSpPr txBox="1"/>
          <p:nvPr/>
        </p:nvSpPr>
        <p:spPr>
          <a:xfrm>
            <a:off x="557212" y="645022"/>
            <a:ext cx="8029576" cy="5909310"/>
          </a:xfrm>
          <a:prstGeom prst="rect">
            <a:avLst/>
          </a:prstGeom>
          <a:noFill/>
        </p:spPr>
        <p:txBody>
          <a:bodyPr wrap="square">
            <a:spAutoFit/>
          </a:bodyPr>
          <a:lstStyle/>
          <a:p>
            <a:r>
              <a:rPr lang="en-GB" sz="3200" dirty="0">
                <a:solidFill>
                  <a:srgbClr val="FF0000"/>
                </a:solidFill>
                <a:latin typeface="Calibri" panose="020F0502020204030204" pitchFamily="34" charset="0"/>
                <a:cs typeface="Calibri" panose="020F0502020204030204" pitchFamily="34" charset="0"/>
              </a:rPr>
              <a:t>What are SATs?</a:t>
            </a:r>
          </a:p>
          <a:p>
            <a:endParaRPr lang="en-GB" dirty="0"/>
          </a:p>
          <a:p>
            <a:r>
              <a:rPr lang="en-GB" dirty="0"/>
              <a:t>● SATs are Standardised Assessment Tests that are given to children at the end of</a:t>
            </a:r>
          </a:p>
          <a:p>
            <a:r>
              <a:rPr lang="en-GB" dirty="0"/>
              <a:t>Key Stage 2.</a:t>
            </a:r>
          </a:p>
          <a:p>
            <a:endParaRPr lang="en-GB" dirty="0"/>
          </a:p>
          <a:p>
            <a:r>
              <a:rPr lang="en-GB" dirty="0"/>
              <a:t>● The SATs take place over four days. This year they start on </a:t>
            </a:r>
            <a:r>
              <a:rPr lang="en-GB" dirty="0">
                <a:solidFill>
                  <a:srgbClr val="0070C0"/>
                </a:solidFill>
              </a:rPr>
              <a:t>Monday 11th May </a:t>
            </a:r>
            <a:r>
              <a:rPr lang="en-GB" dirty="0"/>
              <a:t>and end</a:t>
            </a:r>
            <a:r>
              <a:rPr lang="en-GB" dirty="0">
                <a:solidFill>
                  <a:srgbClr val="0070C0"/>
                </a:solidFill>
              </a:rPr>
              <a:t> </a:t>
            </a:r>
            <a:r>
              <a:rPr lang="en-GB" dirty="0"/>
              <a:t>on </a:t>
            </a:r>
            <a:r>
              <a:rPr lang="en-GB" dirty="0">
                <a:solidFill>
                  <a:srgbClr val="0070C0"/>
                </a:solidFill>
              </a:rPr>
              <a:t>Thursday14th May2026. </a:t>
            </a:r>
          </a:p>
          <a:p>
            <a:endParaRPr lang="en-GB" dirty="0">
              <a:solidFill>
                <a:srgbClr val="0070C0"/>
              </a:solidFill>
            </a:endParaRPr>
          </a:p>
          <a:p>
            <a:r>
              <a:rPr lang="en-GB" dirty="0"/>
              <a:t>● The SATs papers consist of:</a:t>
            </a:r>
          </a:p>
          <a:p>
            <a:r>
              <a:rPr lang="en-GB" dirty="0"/>
              <a:t>○ </a:t>
            </a:r>
            <a:r>
              <a:rPr lang="en-GB" dirty="0">
                <a:solidFill>
                  <a:srgbClr val="0070C0"/>
                </a:solidFill>
              </a:rPr>
              <a:t>Grammar, punctuation and spelling (paper 1: GPS) – Monday 11th May</a:t>
            </a:r>
          </a:p>
          <a:p>
            <a:r>
              <a:rPr lang="en-GB" dirty="0">
                <a:solidFill>
                  <a:srgbClr val="0070C0"/>
                </a:solidFill>
              </a:rPr>
              <a:t>○ Grammar, punctuation and spelling (paper 2: Spelling) – Monday 11th May</a:t>
            </a:r>
          </a:p>
          <a:p>
            <a:r>
              <a:rPr lang="en-GB" dirty="0">
                <a:solidFill>
                  <a:srgbClr val="0070C0"/>
                </a:solidFill>
              </a:rPr>
              <a:t>○ Reading – Tuesday 12th May</a:t>
            </a:r>
          </a:p>
          <a:p>
            <a:r>
              <a:rPr lang="en-GB" dirty="0">
                <a:solidFill>
                  <a:srgbClr val="0070C0"/>
                </a:solidFill>
              </a:rPr>
              <a:t>○ Maths (paper 1: Arithmetic) – Wednesday 13th May</a:t>
            </a:r>
          </a:p>
          <a:p>
            <a:r>
              <a:rPr lang="en-GB" dirty="0">
                <a:solidFill>
                  <a:srgbClr val="0070C0"/>
                </a:solidFill>
              </a:rPr>
              <a:t>○ Maths (paper 2: Reasoning) – Wednesday 13th May</a:t>
            </a:r>
          </a:p>
          <a:p>
            <a:r>
              <a:rPr lang="en-GB" dirty="0">
                <a:solidFill>
                  <a:srgbClr val="0070C0"/>
                </a:solidFill>
              </a:rPr>
              <a:t>○ Maths (paper 3: Reasoning) – Thursday 14th May</a:t>
            </a:r>
          </a:p>
          <a:p>
            <a:endParaRPr lang="en-GB" dirty="0">
              <a:solidFill>
                <a:srgbClr val="0070C0"/>
              </a:solidFill>
            </a:endParaRPr>
          </a:p>
          <a:p>
            <a:r>
              <a:rPr lang="en-GB" dirty="0"/>
              <a:t>● Writing is assessed using evidence collected throughout Year 6. There is no Year 6</a:t>
            </a:r>
          </a:p>
          <a:p>
            <a:r>
              <a:rPr lang="en-GB" dirty="0"/>
              <a:t>SATs writing test.</a:t>
            </a:r>
          </a:p>
          <a:p>
            <a:endParaRPr lang="en-GB" dirty="0"/>
          </a:p>
          <a:p>
            <a:r>
              <a:rPr lang="en-GB" sz="1100" dirty="0"/>
              <a:t>The key stage 2 tests will be taken on set dates unless your child is absent, in which case they may be able to take them up to 5 school</a:t>
            </a:r>
          </a:p>
          <a:p>
            <a:r>
              <a:rPr lang="en-GB" sz="1100" dirty="0"/>
              <a:t>days afterwards.</a:t>
            </a:r>
          </a:p>
        </p:txBody>
      </p:sp>
    </p:spTree>
    <p:extLst>
      <p:ext uri="{BB962C8B-B14F-4D97-AF65-F5344CB8AC3E}">
        <p14:creationId xmlns:p14="http://schemas.microsoft.com/office/powerpoint/2010/main" val="1364307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5" name="TextBox 4"/>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6" name="Action Button: Forward or Next 5">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 name="TextBox 2"/>
          <p:cNvSpPr txBox="1"/>
          <p:nvPr/>
        </p:nvSpPr>
        <p:spPr>
          <a:xfrm>
            <a:off x="2145323" y="750275"/>
            <a:ext cx="4618893" cy="646331"/>
          </a:xfrm>
          <a:prstGeom prst="rect">
            <a:avLst/>
          </a:prstGeom>
          <a:noFill/>
        </p:spPr>
        <p:txBody>
          <a:bodyPr wrap="square" rtlCol="0">
            <a:spAutoFit/>
          </a:bodyPr>
          <a:lstStyle/>
          <a:p>
            <a:pPr algn="ctr"/>
            <a:r>
              <a:rPr lang="en-GB" sz="3600" b="1" dirty="0">
                <a:solidFill>
                  <a:srgbClr val="FF0000"/>
                </a:solidFill>
              </a:rPr>
              <a:t>Helpful websites </a:t>
            </a:r>
          </a:p>
        </p:txBody>
      </p:sp>
      <p:sp>
        <p:nvSpPr>
          <p:cNvPr id="4" name="Rectangle 3"/>
          <p:cNvSpPr/>
          <p:nvPr/>
        </p:nvSpPr>
        <p:spPr>
          <a:xfrm>
            <a:off x="949325" y="1528214"/>
            <a:ext cx="7010888" cy="4555093"/>
          </a:xfrm>
          <a:prstGeom prst="rect">
            <a:avLst/>
          </a:prstGeom>
        </p:spPr>
        <p:txBody>
          <a:bodyPr wrap="square">
            <a:spAutoFit/>
          </a:bodyPr>
          <a:lstStyle/>
          <a:p>
            <a:pPr algn="l" fontAlgn="t"/>
            <a:endParaRPr lang="en-GB" sz="1400" b="0" i="0" dirty="0">
              <a:solidFill>
                <a:srgbClr val="000000"/>
              </a:solidFill>
              <a:effectLst/>
              <a:latin typeface="arial" panose="020B0604020202020204" pitchFamily="34" charset="0"/>
            </a:endParaRPr>
          </a:p>
          <a:p>
            <a:pPr algn="l" fontAlgn="t"/>
            <a:r>
              <a:rPr lang="en-GB" sz="1400" b="0" i="0" dirty="0">
                <a:solidFill>
                  <a:srgbClr val="000000"/>
                </a:solidFill>
                <a:effectLst/>
                <a:latin typeface="arial" panose="020B0604020202020204" pitchFamily="34" charset="0"/>
              </a:rPr>
              <a:t>IXL have separate pages of skills linked to individual Year group.  The Y6 page has links to practise both English and Maths skills.  Pages are then split into skills of which has a practise question for the children to think about.</a:t>
            </a:r>
            <a:endParaRPr lang="en-GB" sz="1400" b="0" i="0" dirty="0">
              <a:solidFill>
                <a:srgbClr val="000000"/>
              </a:solidFill>
              <a:effectLst/>
              <a:latin typeface="Arial" panose="020B0604020202020204" pitchFamily="34" charset="0"/>
            </a:endParaRPr>
          </a:p>
          <a:p>
            <a:pPr algn="l" fontAlgn="t"/>
            <a:r>
              <a:rPr lang="en-GB" sz="1400" b="0" i="0" u="sng" strike="noStrike" dirty="0">
                <a:solidFill>
                  <a:srgbClr val="0563C1"/>
                </a:solidFill>
                <a:effectLst/>
                <a:latin typeface="arial" panose="020B0604020202020204" pitchFamily="34" charset="0"/>
                <a:hlinkClick r:id="rId3"/>
              </a:rPr>
              <a:t>https://uk.ixl.com/promo?partner=google&amp;campaign=1187&amp;adGroup=Key+Stage+2&amp;gclid=CPPa8teS_8kCFQbnwgodgOIB6A</a:t>
            </a:r>
            <a:endParaRPr lang="en-GB" sz="1400" b="0" i="0" u="sng" strike="noStrike" dirty="0">
              <a:solidFill>
                <a:srgbClr val="0563C1"/>
              </a:solidFill>
              <a:effectLst/>
              <a:latin typeface="arial" panose="020B0604020202020204" pitchFamily="34" charset="0"/>
            </a:endParaRPr>
          </a:p>
          <a:p>
            <a:pPr algn="l" fontAlgn="t"/>
            <a:endParaRPr lang="en-GB" sz="1400" b="0" i="0" u="sng" strike="noStrike" dirty="0">
              <a:solidFill>
                <a:srgbClr val="0563C1"/>
              </a:solidFill>
              <a:effectLst/>
              <a:latin typeface="arial" panose="020B0604020202020204" pitchFamily="34" charset="0"/>
            </a:endParaRPr>
          </a:p>
          <a:p>
            <a:pPr algn="l" fontAlgn="t"/>
            <a:r>
              <a:rPr lang="en-GB" sz="1400" b="0" i="0" dirty="0">
                <a:solidFill>
                  <a:srgbClr val="000000"/>
                </a:solidFill>
                <a:effectLst/>
                <a:latin typeface="arial" panose="020B0604020202020204" pitchFamily="34" charset="0"/>
              </a:rPr>
              <a:t>BBC Education have produced a whole host of materials for KS2.  Follow the KS2 link and then select either Maths or English.   Each area usually has an information section for reading, plus an activity and then quiz which is marked online.  Some aspects require a subscription.</a:t>
            </a:r>
            <a:endParaRPr lang="en-GB" sz="1400" b="0" i="0" dirty="0">
              <a:solidFill>
                <a:srgbClr val="000000"/>
              </a:solidFill>
              <a:effectLst/>
              <a:latin typeface="Arial" panose="020B0604020202020204" pitchFamily="34" charset="0"/>
            </a:endParaRPr>
          </a:p>
          <a:p>
            <a:pPr algn="l" fontAlgn="t"/>
            <a:r>
              <a:rPr lang="en-GB" sz="1400" b="0" i="0" u="sng" strike="noStrike" dirty="0">
                <a:solidFill>
                  <a:srgbClr val="0563C1"/>
                </a:solidFill>
                <a:effectLst/>
                <a:latin typeface="arial" panose="020B0604020202020204" pitchFamily="34" charset="0"/>
                <a:hlinkClick r:id="rId4"/>
              </a:rPr>
              <a:t>http://www.bbc.co.uk/education</a:t>
            </a:r>
            <a:endParaRPr lang="en-GB" sz="1400" b="0" i="0" dirty="0">
              <a:solidFill>
                <a:srgbClr val="000000"/>
              </a:solidFill>
              <a:effectLst/>
              <a:latin typeface="Arial" panose="020B0604020202020204" pitchFamily="34" charset="0"/>
            </a:endParaRPr>
          </a:p>
          <a:p>
            <a:pPr algn="l" fontAlgn="t"/>
            <a:endParaRPr lang="en-GB" sz="1400" u="sng" dirty="0">
              <a:solidFill>
                <a:srgbClr val="0563C1"/>
              </a:solidFill>
              <a:latin typeface="arial" panose="020B0604020202020204" pitchFamily="34" charset="0"/>
            </a:endParaRPr>
          </a:p>
          <a:p>
            <a:pPr algn="l" fontAlgn="t"/>
            <a:r>
              <a:rPr lang="en-GB" sz="1400" b="0" i="0" dirty="0">
                <a:solidFill>
                  <a:srgbClr val="000000"/>
                </a:solidFill>
                <a:effectLst/>
                <a:latin typeface="arial" panose="020B0604020202020204" pitchFamily="34" charset="0"/>
              </a:rPr>
              <a:t>A site with both Maths and English based quizzes which are marked as you go along.</a:t>
            </a:r>
            <a:endParaRPr lang="en-GB" sz="1400" b="0" i="0" dirty="0">
              <a:solidFill>
                <a:srgbClr val="000000"/>
              </a:solidFill>
              <a:effectLst/>
              <a:latin typeface="Arial" panose="020B0604020202020204" pitchFamily="34" charset="0"/>
            </a:endParaRPr>
          </a:p>
          <a:p>
            <a:pPr algn="l" fontAlgn="t"/>
            <a:r>
              <a:rPr lang="en-GB" sz="1400" b="0" i="0" u="sng" strike="noStrike" dirty="0">
                <a:solidFill>
                  <a:srgbClr val="0563C1"/>
                </a:solidFill>
                <a:effectLst/>
                <a:latin typeface="arial" panose="020B0604020202020204" pitchFamily="34" charset="0"/>
                <a:hlinkClick r:id="rId5"/>
              </a:rPr>
              <a:t>http://www.educationquizzes.com/ks2/maths/</a:t>
            </a:r>
            <a:endParaRPr lang="en-GB" sz="1400" b="0" i="0" dirty="0">
              <a:solidFill>
                <a:srgbClr val="000000"/>
              </a:solidFill>
              <a:effectLst/>
              <a:latin typeface="Arial" panose="020B0604020202020204" pitchFamily="34" charset="0"/>
            </a:endParaRPr>
          </a:p>
          <a:p>
            <a:pPr algn="l" fontAlgn="t"/>
            <a:r>
              <a:rPr lang="en-GB" sz="1400" b="0" i="0" dirty="0">
                <a:solidFill>
                  <a:srgbClr val="000000"/>
                </a:solidFill>
                <a:effectLst/>
                <a:latin typeface="Arial" panose="020B0604020202020204" pitchFamily="34" charset="0"/>
              </a:rPr>
              <a:t> </a:t>
            </a:r>
          </a:p>
          <a:p>
            <a:pPr algn="l" fontAlgn="t"/>
            <a:endParaRPr lang="en-GB" sz="1400" b="0" i="0" dirty="0">
              <a:solidFill>
                <a:srgbClr val="000000"/>
              </a:solidFill>
              <a:effectLst/>
              <a:latin typeface="Arial" panose="020B0604020202020204" pitchFamily="34" charset="0"/>
            </a:endParaRPr>
          </a:p>
          <a:p>
            <a:pPr algn="l" fontAlgn="t"/>
            <a:r>
              <a:rPr lang="en-GB" sz="1400" b="0" i="0" dirty="0">
                <a:solidFill>
                  <a:srgbClr val="000000"/>
                </a:solidFill>
                <a:effectLst/>
                <a:latin typeface="arial" panose="020B0604020202020204" pitchFamily="34" charset="0"/>
              </a:rPr>
              <a:t>A site with a range of information and questions – great for revision purposes!</a:t>
            </a:r>
            <a:endParaRPr lang="en-GB" sz="1400" b="0" i="0" dirty="0">
              <a:solidFill>
                <a:srgbClr val="000000"/>
              </a:solidFill>
              <a:effectLst/>
              <a:latin typeface="Arial" panose="020B0604020202020204" pitchFamily="34" charset="0"/>
            </a:endParaRPr>
          </a:p>
          <a:p>
            <a:pPr algn="l" fontAlgn="t"/>
            <a:r>
              <a:rPr lang="en-GB" sz="1400" b="0" i="0" u="sng" strike="noStrike" dirty="0">
                <a:solidFill>
                  <a:srgbClr val="0563C1"/>
                </a:solidFill>
                <a:effectLst/>
                <a:latin typeface="arial" panose="020B0604020202020204" pitchFamily="34" charset="0"/>
                <a:hlinkClick r:id="rId6"/>
              </a:rPr>
              <a:t>http://www.icteachers.co.uk/children/children_sats.htm</a:t>
            </a:r>
            <a:endParaRPr lang="en-GB" sz="3200" kern="0" dirty="0">
              <a:solidFill>
                <a:prstClr val="black"/>
              </a:solidFill>
              <a:latin typeface="Arial" panose="020B0604020202020204" pitchFamily="34" charset="0"/>
            </a:endParaRPr>
          </a:p>
          <a:p>
            <a:pPr algn="l" fontAlgn="t"/>
            <a:endParaRPr lang="en-GB" sz="24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3326911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0" y="0"/>
            <a:ext cx="9143980" cy="6857990"/>
          </a:xfrm>
          <a:prstGeom prst="rect">
            <a:avLst/>
          </a:prstGeom>
        </p:spPr>
      </p:pic>
      <p:sp>
        <p:nvSpPr>
          <p:cNvPr id="5" name="TextBox 4"/>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6" name="Action Button: Forward or Next 5">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3" name="TextBox 2"/>
          <p:cNvSpPr txBox="1"/>
          <p:nvPr/>
        </p:nvSpPr>
        <p:spPr>
          <a:xfrm>
            <a:off x="2145323" y="750275"/>
            <a:ext cx="4618893" cy="769441"/>
          </a:xfrm>
          <a:prstGeom prst="rect">
            <a:avLst/>
          </a:prstGeom>
          <a:noFill/>
        </p:spPr>
        <p:txBody>
          <a:bodyPr wrap="square" rtlCol="0">
            <a:spAutoFit/>
          </a:bodyPr>
          <a:lstStyle/>
          <a:p>
            <a:pPr algn="ctr"/>
            <a:r>
              <a:rPr lang="en-GB" sz="4400" b="1" dirty="0">
                <a:solidFill>
                  <a:srgbClr val="FF0000"/>
                </a:solidFill>
              </a:rPr>
              <a:t>Booster materials  </a:t>
            </a:r>
          </a:p>
        </p:txBody>
      </p:sp>
      <p:pic>
        <p:nvPicPr>
          <p:cNvPr id="17" name="Picture 16">
            <a:extLst>
              <a:ext uri="{FF2B5EF4-FFF2-40B4-BE49-F238E27FC236}">
                <a16:creationId xmlns:a16="http://schemas.microsoft.com/office/drawing/2014/main" id="{FCB6192D-E08A-4F18-AFFA-3E91986443A8}"/>
              </a:ext>
            </a:extLst>
          </p:cNvPr>
          <p:cNvPicPr>
            <a:picLocks noChangeAspect="1"/>
          </p:cNvPicPr>
          <p:nvPr/>
        </p:nvPicPr>
        <p:blipFill>
          <a:blip r:embed="rId3"/>
          <a:stretch>
            <a:fillRect/>
          </a:stretch>
        </p:blipFill>
        <p:spPr>
          <a:xfrm>
            <a:off x="2698098" y="1417498"/>
            <a:ext cx="2510901" cy="3025726"/>
          </a:xfrm>
          <a:prstGeom prst="rect">
            <a:avLst/>
          </a:prstGeom>
        </p:spPr>
      </p:pic>
      <p:pic>
        <p:nvPicPr>
          <p:cNvPr id="19" name="Picture 18">
            <a:extLst>
              <a:ext uri="{FF2B5EF4-FFF2-40B4-BE49-F238E27FC236}">
                <a16:creationId xmlns:a16="http://schemas.microsoft.com/office/drawing/2014/main" id="{1F060FC7-5FFB-4DC9-B1BE-D14C47BE7B52}"/>
              </a:ext>
            </a:extLst>
          </p:cNvPr>
          <p:cNvPicPr>
            <a:picLocks noChangeAspect="1"/>
          </p:cNvPicPr>
          <p:nvPr/>
        </p:nvPicPr>
        <p:blipFill>
          <a:blip r:embed="rId4"/>
          <a:stretch>
            <a:fillRect/>
          </a:stretch>
        </p:blipFill>
        <p:spPr>
          <a:xfrm>
            <a:off x="831850" y="1436927"/>
            <a:ext cx="1795884" cy="2442402"/>
          </a:xfrm>
          <a:prstGeom prst="rect">
            <a:avLst/>
          </a:prstGeom>
        </p:spPr>
      </p:pic>
      <p:pic>
        <p:nvPicPr>
          <p:cNvPr id="21" name="Picture 20">
            <a:extLst>
              <a:ext uri="{FF2B5EF4-FFF2-40B4-BE49-F238E27FC236}">
                <a16:creationId xmlns:a16="http://schemas.microsoft.com/office/drawing/2014/main" id="{8CD66A56-DC32-4AB9-8455-14ED0CE91E3D}"/>
              </a:ext>
            </a:extLst>
          </p:cNvPr>
          <p:cNvPicPr>
            <a:picLocks noChangeAspect="1"/>
          </p:cNvPicPr>
          <p:nvPr/>
        </p:nvPicPr>
        <p:blipFill>
          <a:blip r:embed="rId5"/>
          <a:stretch>
            <a:fillRect/>
          </a:stretch>
        </p:blipFill>
        <p:spPr>
          <a:xfrm>
            <a:off x="6424902" y="1355559"/>
            <a:ext cx="2046837" cy="2482481"/>
          </a:xfrm>
          <a:prstGeom prst="rect">
            <a:avLst/>
          </a:prstGeom>
        </p:spPr>
      </p:pic>
      <p:pic>
        <p:nvPicPr>
          <p:cNvPr id="10" name="Picture 9">
            <a:extLst>
              <a:ext uri="{FF2B5EF4-FFF2-40B4-BE49-F238E27FC236}">
                <a16:creationId xmlns:a16="http://schemas.microsoft.com/office/drawing/2014/main" id="{F30E4000-CD44-4CE7-87ED-1B78CEDFE860}"/>
              </a:ext>
            </a:extLst>
          </p:cNvPr>
          <p:cNvPicPr>
            <a:picLocks noChangeAspect="1"/>
          </p:cNvPicPr>
          <p:nvPr/>
        </p:nvPicPr>
        <p:blipFill>
          <a:blip r:embed="rId6"/>
          <a:stretch>
            <a:fillRect/>
          </a:stretch>
        </p:blipFill>
        <p:spPr>
          <a:xfrm>
            <a:off x="1283350" y="3946506"/>
            <a:ext cx="1613612" cy="1992113"/>
          </a:xfrm>
          <a:prstGeom prst="rect">
            <a:avLst/>
          </a:prstGeom>
        </p:spPr>
      </p:pic>
      <p:pic>
        <p:nvPicPr>
          <p:cNvPr id="11" name="Picture 10">
            <a:extLst>
              <a:ext uri="{FF2B5EF4-FFF2-40B4-BE49-F238E27FC236}">
                <a16:creationId xmlns:a16="http://schemas.microsoft.com/office/drawing/2014/main" id="{2ECDB2CD-16BA-4E10-B214-6CDDB61ECBFA}"/>
              </a:ext>
            </a:extLst>
          </p:cNvPr>
          <p:cNvPicPr>
            <a:picLocks noChangeAspect="1"/>
          </p:cNvPicPr>
          <p:nvPr/>
        </p:nvPicPr>
        <p:blipFill>
          <a:blip r:embed="rId7"/>
          <a:stretch>
            <a:fillRect/>
          </a:stretch>
        </p:blipFill>
        <p:spPr>
          <a:xfrm>
            <a:off x="6247040" y="4032623"/>
            <a:ext cx="2085942" cy="1819878"/>
          </a:xfrm>
          <a:prstGeom prst="rect">
            <a:avLst/>
          </a:prstGeom>
        </p:spPr>
      </p:pic>
      <p:pic>
        <p:nvPicPr>
          <p:cNvPr id="12" name="Picture 11">
            <a:extLst>
              <a:ext uri="{FF2B5EF4-FFF2-40B4-BE49-F238E27FC236}">
                <a16:creationId xmlns:a16="http://schemas.microsoft.com/office/drawing/2014/main" id="{A8A4B1C2-AE14-4929-B651-709238849AE3}"/>
              </a:ext>
            </a:extLst>
          </p:cNvPr>
          <p:cNvPicPr>
            <a:picLocks noChangeAspect="1"/>
          </p:cNvPicPr>
          <p:nvPr/>
        </p:nvPicPr>
        <p:blipFill>
          <a:blip r:embed="rId8"/>
          <a:stretch>
            <a:fillRect/>
          </a:stretch>
        </p:blipFill>
        <p:spPr>
          <a:xfrm>
            <a:off x="3339482" y="4202189"/>
            <a:ext cx="2648879" cy="1816515"/>
          </a:xfrm>
          <a:prstGeom prst="rect">
            <a:avLst/>
          </a:prstGeom>
        </p:spPr>
      </p:pic>
    </p:spTree>
    <p:extLst>
      <p:ext uri="{BB962C8B-B14F-4D97-AF65-F5344CB8AC3E}">
        <p14:creationId xmlns:p14="http://schemas.microsoft.com/office/powerpoint/2010/main" val="20390583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pic>
        <p:nvPicPr>
          <p:cNvPr id="2" name="Picture 1"/>
          <p:cNvPicPr>
            <a:picLocks noChangeAspect="1"/>
          </p:cNvPicPr>
          <p:nvPr/>
        </p:nvPicPr>
        <p:blipFill>
          <a:blip r:embed="rId3"/>
          <a:stretch>
            <a:fillRect/>
          </a:stretch>
        </p:blipFill>
        <p:spPr>
          <a:xfrm>
            <a:off x="-11868" y="0"/>
            <a:ext cx="9155868" cy="6849102"/>
          </a:xfrm>
          <a:prstGeom prst="rect">
            <a:avLst/>
          </a:prstGeom>
        </p:spPr>
      </p:pic>
      <p:sp>
        <p:nvSpPr>
          <p:cNvPr id="5" name="TextBox 4"/>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eaLnBrk="1" hangingPunct="1">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6" name="Action Button: Forward or Next 5">
            <a:hlinkClick r:id="" action="ppaction://hlinkshowjump?jump=nextslide" highlightClick="1"/>
          </p:cNvPr>
          <p:cNvSpPr/>
          <p:nvPr/>
        </p:nvSpPr>
        <p:spPr>
          <a:xfrm>
            <a:off x="8586788" y="6338888"/>
            <a:ext cx="557212" cy="519112"/>
          </a:xfrm>
          <a:prstGeom prst="actionButtonForwardNext">
            <a:avLst/>
          </a:prstGeom>
          <a:solidFill>
            <a:schemeClr val="accent4">
              <a:alpha val="78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Tree>
    <p:extLst>
      <p:ext uri="{BB962C8B-B14F-4D97-AF65-F5344CB8AC3E}">
        <p14:creationId xmlns:p14="http://schemas.microsoft.com/office/powerpoint/2010/main" val="899477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0" y="10"/>
            <a:ext cx="9143980" cy="6857990"/>
          </a:xfrm>
          <a:prstGeom prst="rect">
            <a:avLst/>
          </a:prstGeom>
        </p:spPr>
      </p:pic>
      <p:sp>
        <p:nvSpPr>
          <p:cNvPr id="5" name="TextBox 4"/>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2" name="Rectangle 1"/>
          <p:cNvSpPr/>
          <p:nvPr/>
        </p:nvSpPr>
        <p:spPr>
          <a:xfrm>
            <a:off x="661377" y="1886581"/>
            <a:ext cx="7486162" cy="584775"/>
          </a:xfrm>
          <a:prstGeom prst="rect">
            <a:avLst/>
          </a:prstGeom>
        </p:spPr>
        <p:txBody>
          <a:bodyPr wrap="square">
            <a:spAutoFit/>
          </a:bodyPr>
          <a:lstStyle/>
          <a:p>
            <a:pPr marL="342900" marR="0" lvl="0" indent="-3429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3200" b="0" i="0" u="none" strike="noStrike" kern="0" cap="none" spc="0" normalizeH="0" baseline="0" noProof="0" dirty="0">
              <a:ln>
                <a:noFill/>
              </a:ln>
              <a:solidFill>
                <a:prstClr val="black"/>
              </a:solidFill>
              <a:effectLst/>
              <a:uLnTx/>
              <a:uFillTx/>
            </a:endParaRPr>
          </a:p>
        </p:txBody>
      </p:sp>
      <p:sp>
        <p:nvSpPr>
          <p:cNvPr id="9" name="TextBox 8">
            <a:extLst>
              <a:ext uri="{FF2B5EF4-FFF2-40B4-BE49-F238E27FC236}">
                <a16:creationId xmlns:a16="http://schemas.microsoft.com/office/drawing/2014/main" id="{1CF640F4-7AE8-4D33-9039-1A80D3735FBD}"/>
              </a:ext>
            </a:extLst>
          </p:cNvPr>
          <p:cNvSpPr txBox="1"/>
          <p:nvPr/>
        </p:nvSpPr>
        <p:spPr>
          <a:xfrm>
            <a:off x="532660" y="798422"/>
            <a:ext cx="8043169" cy="5293757"/>
          </a:xfrm>
          <a:prstGeom prst="rect">
            <a:avLst/>
          </a:prstGeom>
          <a:noFill/>
        </p:spPr>
        <p:txBody>
          <a:bodyPr wrap="square">
            <a:spAutoFit/>
          </a:bodyPr>
          <a:lstStyle/>
          <a:p>
            <a:r>
              <a:rPr lang="en-GB" sz="3200" dirty="0">
                <a:solidFill>
                  <a:srgbClr val="FF0000"/>
                </a:solidFill>
                <a:latin typeface="Calibri" panose="020F0502020204030204" pitchFamily="34" charset="0"/>
                <a:cs typeface="Calibri" panose="020F0502020204030204" pitchFamily="34" charset="0"/>
              </a:rPr>
              <a:t>When and how the SATs are completed?</a:t>
            </a:r>
          </a:p>
          <a:p>
            <a:endParaRPr lang="en-GB" dirty="0"/>
          </a:p>
          <a:p>
            <a:r>
              <a:rPr lang="en-GB" dirty="0"/>
              <a:t>● The tests take place during normal school hours under exam conditions.</a:t>
            </a:r>
          </a:p>
          <a:p>
            <a:endParaRPr lang="en-GB" dirty="0"/>
          </a:p>
          <a:p>
            <a:r>
              <a:rPr lang="en-GB" dirty="0"/>
              <a:t>● Children are not allowed to talk to each other from the moment the assessments are</a:t>
            </a:r>
          </a:p>
          <a:p>
            <a:r>
              <a:rPr lang="en-GB" dirty="0"/>
              <a:t>handed out until they are collected at the end of the test.</a:t>
            </a:r>
          </a:p>
          <a:p>
            <a:endParaRPr lang="en-GB" dirty="0"/>
          </a:p>
          <a:p>
            <a:r>
              <a:rPr lang="en-GB" dirty="0"/>
              <a:t>● After the tests are completed, the papers are sent away to be marked </a:t>
            </a:r>
            <a:r>
              <a:rPr lang="en-GB" dirty="0">
                <a:solidFill>
                  <a:srgbClr val="0070C0"/>
                </a:solidFill>
              </a:rPr>
              <a:t>externally</a:t>
            </a:r>
            <a:r>
              <a:rPr lang="en-GB" dirty="0"/>
              <a:t>.</a:t>
            </a:r>
          </a:p>
          <a:p>
            <a:endParaRPr lang="en-GB" dirty="0"/>
          </a:p>
          <a:p>
            <a:r>
              <a:rPr lang="en-GB" dirty="0"/>
              <a:t>● The results are then sent to the school in July.</a:t>
            </a:r>
          </a:p>
          <a:p>
            <a:endParaRPr lang="en-GB" dirty="0"/>
          </a:p>
          <a:p>
            <a:r>
              <a:rPr lang="en-GB" dirty="0"/>
              <a:t>● Each test lasts no longer than 60 minutes:</a:t>
            </a:r>
          </a:p>
          <a:p>
            <a:r>
              <a:rPr lang="en-GB" dirty="0"/>
              <a:t>○ </a:t>
            </a:r>
            <a:r>
              <a:rPr lang="en-GB" dirty="0">
                <a:solidFill>
                  <a:srgbClr val="0070C0"/>
                </a:solidFill>
              </a:rPr>
              <a:t>Spelling, punctuation and grammar (paper 1: Grammar/ Punctuation) – 45 minutes</a:t>
            </a:r>
          </a:p>
          <a:p>
            <a:r>
              <a:rPr lang="en-GB" dirty="0">
                <a:solidFill>
                  <a:srgbClr val="0070C0"/>
                </a:solidFill>
              </a:rPr>
              <a:t>○ Spelling, punctuation and grammar (paper 2: Spelling) – 15 minutes</a:t>
            </a:r>
          </a:p>
          <a:p>
            <a:r>
              <a:rPr lang="en-GB" dirty="0">
                <a:solidFill>
                  <a:srgbClr val="0070C0"/>
                </a:solidFill>
              </a:rPr>
              <a:t>○ Reading – 60 minutes</a:t>
            </a:r>
          </a:p>
          <a:p>
            <a:r>
              <a:rPr lang="en-GB" dirty="0">
                <a:solidFill>
                  <a:srgbClr val="0070C0"/>
                </a:solidFill>
              </a:rPr>
              <a:t>○ Maths (paper 1: Arithmetic) – 30 minutes</a:t>
            </a:r>
          </a:p>
          <a:p>
            <a:r>
              <a:rPr lang="en-GB" dirty="0">
                <a:solidFill>
                  <a:srgbClr val="0070C0"/>
                </a:solidFill>
              </a:rPr>
              <a:t>○ Maths (paper 2: Reasoning) – 40 minutes</a:t>
            </a:r>
          </a:p>
          <a:p>
            <a:r>
              <a:rPr lang="en-GB" dirty="0">
                <a:solidFill>
                  <a:srgbClr val="0070C0"/>
                </a:solidFill>
              </a:rPr>
              <a:t>○ Maths (paper 3: Reasoning) – 40 minutes</a:t>
            </a:r>
          </a:p>
        </p:txBody>
      </p:sp>
    </p:spTree>
    <p:extLst>
      <p:ext uri="{BB962C8B-B14F-4D97-AF65-F5344CB8AC3E}">
        <p14:creationId xmlns:p14="http://schemas.microsoft.com/office/powerpoint/2010/main" val="1194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65079"/>
            <a:ext cx="9143980" cy="6958003"/>
          </a:xfrm>
          <a:prstGeom prst="rect">
            <a:avLst/>
          </a:prstGeom>
        </p:spPr>
      </p:pic>
      <p:sp>
        <p:nvSpPr>
          <p:cNvPr id="5" name="TextBox 4"/>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2" name="Rectangle 1"/>
          <p:cNvSpPr/>
          <p:nvPr/>
        </p:nvSpPr>
        <p:spPr>
          <a:xfrm>
            <a:off x="661377" y="1886581"/>
            <a:ext cx="7486162" cy="584775"/>
          </a:xfrm>
          <a:prstGeom prst="rect">
            <a:avLst/>
          </a:prstGeom>
        </p:spPr>
        <p:txBody>
          <a:bodyPr wrap="square">
            <a:spAutoFit/>
          </a:bodyPr>
          <a:lstStyle/>
          <a:p>
            <a:pPr marL="342900" marR="0" lvl="0" indent="-342900" defTabSz="91440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GB" sz="3200" b="0" i="0" u="none" strike="noStrike" kern="0" cap="none" spc="0" normalizeH="0" baseline="0" noProof="0" dirty="0">
              <a:ln>
                <a:noFill/>
              </a:ln>
              <a:solidFill>
                <a:prstClr val="black"/>
              </a:solidFill>
              <a:effectLst/>
              <a:uLnTx/>
              <a:uFillTx/>
            </a:endParaRPr>
          </a:p>
        </p:txBody>
      </p:sp>
      <p:sp>
        <p:nvSpPr>
          <p:cNvPr id="16" name="TextBox 15">
            <a:extLst>
              <a:ext uri="{FF2B5EF4-FFF2-40B4-BE49-F238E27FC236}">
                <a16:creationId xmlns:a16="http://schemas.microsoft.com/office/drawing/2014/main" id="{94AB42EF-199D-4406-BF03-E58BB895C41C}"/>
              </a:ext>
            </a:extLst>
          </p:cNvPr>
          <p:cNvSpPr txBox="1"/>
          <p:nvPr/>
        </p:nvSpPr>
        <p:spPr>
          <a:xfrm>
            <a:off x="614774" y="655474"/>
            <a:ext cx="7914452" cy="3631763"/>
          </a:xfrm>
          <a:prstGeom prst="rect">
            <a:avLst/>
          </a:prstGeom>
          <a:noFill/>
        </p:spPr>
        <p:txBody>
          <a:bodyPr wrap="square">
            <a:spAutoFit/>
          </a:bodyPr>
          <a:lstStyle/>
          <a:p>
            <a:r>
              <a:rPr lang="en-GB" sz="3200" dirty="0">
                <a:solidFill>
                  <a:srgbClr val="FF0000"/>
                </a:solidFill>
                <a:latin typeface="Calibri" panose="020F0502020204030204" pitchFamily="34" charset="0"/>
                <a:cs typeface="Calibri" panose="020F0502020204030204" pitchFamily="34" charset="0"/>
              </a:rPr>
              <a:t>Specific arrangements for SATs</a:t>
            </a:r>
          </a:p>
          <a:p>
            <a:endParaRPr lang="en-GB" dirty="0"/>
          </a:p>
          <a:p>
            <a:r>
              <a:rPr lang="en-GB" dirty="0"/>
              <a:t>Children with additional needs (who have similar support as part of day-to-day learning in school) may be allotted specific arrangements, including:</a:t>
            </a:r>
          </a:p>
          <a:p>
            <a:endParaRPr lang="en-GB" dirty="0"/>
          </a:p>
          <a:p>
            <a:r>
              <a:rPr lang="en-GB" dirty="0"/>
              <a:t>● Additional (extra) time;</a:t>
            </a:r>
          </a:p>
          <a:p>
            <a:r>
              <a:rPr lang="en-GB" dirty="0"/>
              <a:t>● Tests being opened early to be modified;</a:t>
            </a:r>
          </a:p>
          <a:p>
            <a:r>
              <a:rPr lang="en-GB" dirty="0"/>
              <a:t>● An adult to scribe (write) for them;</a:t>
            </a:r>
          </a:p>
          <a:p>
            <a:r>
              <a:rPr lang="en-GB" dirty="0"/>
              <a:t>● Using word processors independently;</a:t>
            </a:r>
          </a:p>
          <a:p>
            <a:r>
              <a:rPr lang="en-GB" dirty="0"/>
              <a:t>● An adult to read for them ;</a:t>
            </a:r>
          </a:p>
          <a:p>
            <a:r>
              <a:rPr lang="en-GB" dirty="0"/>
              <a:t>● The use of prompts or rest breaks;</a:t>
            </a:r>
          </a:p>
          <a:p>
            <a:r>
              <a:rPr lang="en-GB" dirty="0"/>
              <a:t>● Arrangements for children who are ill or injured at the time of the tests. </a:t>
            </a:r>
          </a:p>
        </p:txBody>
      </p:sp>
    </p:spTree>
    <p:extLst>
      <p:ext uri="{BB962C8B-B14F-4D97-AF65-F5344CB8AC3E}">
        <p14:creationId xmlns:p14="http://schemas.microsoft.com/office/powerpoint/2010/main" val="190109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671956" y="905237"/>
            <a:ext cx="7571500" cy="4708981"/>
          </a:xfrm>
          <a:prstGeom prst="rect">
            <a:avLst/>
          </a:prstGeom>
        </p:spPr>
        <p:txBody>
          <a:bodyPr wrap="square">
            <a:spAutoFit/>
          </a:bodyPr>
          <a:lstStyle/>
          <a:p>
            <a:pPr algn="ctr"/>
            <a:r>
              <a:rPr lang="en-GB" sz="2800" b="1" dirty="0">
                <a:solidFill>
                  <a:srgbClr val="FF0000"/>
                </a:solidFill>
                <a:latin typeface="Arial" charset="0"/>
                <a:ea typeface="Arial" charset="0"/>
                <a:cs typeface="Arial" charset="0"/>
              </a:rPr>
              <a:t>How are the tests graded?</a:t>
            </a:r>
            <a:br>
              <a:rPr lang="en-GB" sz="2800" b="1" dirty="0">
                <a:solidFill>
                  <a:srgbClr val="FF0000"/>
                </a:solidFill>
                <a:latin typeface="Arial" charset="0"/>
                <a:ea typeface="Arial" charset="0"/>
                <a:cs typeface="Arial" charset="0"/>
              </a:rPr>
            </a:b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The marked tests will provide the following information:</a:t>
            </a:r>
            <a:br>
              <a:rPr lang="en-GB" b="1" dirty="0">
                <a:solidFill>
                  <a:srgbClr val="002060"/>
                </a:solidFill>
                <a:latin typeface="Arial" charset="0"/>
                <a:ea typeface="Arial" charset="0"/>
                <a:cs typeface="Arial" charset="0"/>
              </a:rPr>
            </a:br>
            <a:r>
              <a:rPr lang="en-GB" sz="1400" b="1" dirty="0">
                <a:solidFill>
                  <a:srgbClr val="7030A0"/>
                </a:solidFill>
                <a:latin typeface="Arial" charset="0"/>
                <a:ea typeface="Arial" charset="0"/>
                <a:cs typeface="Arial" charset="0"/>
              </a:rPr>
              <a:t>- A raw score (total number of marks achieved for each paper);</a:t>
            </a:r>
            <a:br>
              <a:rPr lang="en-GB" sz="1400" b="1" dirty="0">
                <a:solidFill>
                  <a:srgbClr val="7030A0"/>
                </a:solidFill>
                <a:latin typeface="Arial" charset="0"/>
                <a:ea typeface="Arial" charset="0"/>
                <a:cs typeface="Arial" charset="0"/>
              </a:rPr>
            </a:br>
            <a:r>
              <a:rPr lang="en-GB" sz="1400" b="1" dirty="0">
                <a:solidFill>
                  <a:srgbClr val="7030A0"/>
                </a:solidFill>
                <a:latin typeface="Arial" charset="0"/>
                <a:ea typeface="Arial" charset="0"/>
                <a:cs typeface="Arial" charset="0"/>
              </a:rPr>
              <a:t>- A scaled score (see below)</a:t>
            </a:r>
            <a:br>
              <a:rPr lang="en-GB" sz="1400" b="1" dirty="0">
                <a:solidFill>
                  <a:srgbClr val="7030A0"/>
                </a:solidFill>
                <a:latin typeface="Arial" charset="0"/>
                <a:ea typeface="Arial" charset="0"/>
                <a:cs typeface="Arial" charset="0"/>
              </a:rPr>
            </a:br>
            <a:r>
              <a:rPr lang="en-GB" sz="1400" b="1" dirty="0">
                <a:solidFill>
                  <a:srgbClr val="7030A0"/>
                </a:solidFill>
                <a:latin typeface="Arial" charset="0"/>
                <a:ea typeface="Arial" charset="0"/>
                <a:cs typeface="Arial" charset="0"/>
              </a:rPr>
              <a:t>- An indication of whether the national standard has been met.</a:t>
            </a:r>
          </a:p>
          <a:p>
            <a:endParaRPr lang="en-GB" sz="1400" b="1" dirty="0">
              <a:solidFill>
                <a:srgbClr val="7030A0"/>
              </a:solidFill>
              <a:latin typeface="Arial" charset="0"/>
              <a:ea typeface="Arial" charset="0"/>
              <a:cs typeface="Arial" charset="0"/>
            </a:endParaRPr>
          </a:p>
          <a:p>
            <a:pPr marL="342900" lvl="0" indent="-342900">
              <a:buFont typeface="Arial" charset="0"/>
              <a:buChar char="•"/>
            </a:pPr>
            <a:r>
              <a:rPr lang="en-GB" sz="1600" b="1" dirty="0">
                <a:solidFill>
                  <a:srgbClr val="FF0000"/>
                </a:solidFill>
                <a:latin typeface="Arial" charset="0"/>
                <a:ea typeface="Arial" charset="0"/>
                <a:cs typeface="Arial" charset="0"/>
              </a:rPr>
              <a:t>After each test is marked, it is converted into a scaled score and that will show whether a pupil is working at the national standard, above or below it.</a:t>
            </a:r>
            <a:endParaRPr lang="en-GB" sz="1600" b="1" dirty="0">
              <a:solidFill>
                <a:srgbClr val="002060"/>
              </a:solidFill>
              <a:latin typeface="Arial" charset="0"/>
              <a:ea typeface="Arial" charset="0"/>
              <a:cs typeface="Arial" charset="0"/>
            </a:endParaRPr>
          </a:p>
          <a:p>
            <a:pPr lvl="0"/>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In scaled scores, a score of 100 represents the national standard. The lowest is 80 and the highest is 120.</a:t>
            </a:r>
          </a:p>
          <a:p>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FF0000"/>
                </a:solidFill>
                <a:latin typeface="Arial" charset="0"/>
                <a:ea typeface="Arial" charset="0"/>
                <a:cs typeface="Arial" charset="0"/>
              </a:rPr>
              <a:t>A scaled score &gt; 110 shows that a child is working at the higher standard/ greater depth. </a:t>
            </a:r>
            <a:endParaRPr lang="en-GB" b="1" dirty="0">
              <a:solidFill>
                <a:srgbClr val="002060"/>
              </a:solidFill>
              <a:latin typeface="Arial" charset="0"/>
              <a:ea typeface="Arial" charset="0"/>
              <a:cs typeface="Arial" charset="0"/>
            </a:endParaRPr>
          </a:p>
          <a:p>
            <a:pPr marL="342900" indent="-342900">
              <a:buFont typeface="Arial" charset="0"/>
              <a:buChar char="•"/>
            </a:pPr>
            <a:endParaRPr lang="en-GB" b="1" dirty="0">
              <a:solidFill>
                <a:srgbClr val="002060"/>
              </a:solidFill>
              <a:latin typeface="Arial" charset="0"/>
              <a:ea typeface="Arial" charset="0"/>
              <a:cs typeface="Arial" charset="0"/>
            </a:endParaRPr>
          </a:p>
        </p:txBody>
      </p:sp>
    </p:spTree>
    <p:extLst>
      <p:ext uri="{BB962C8B-B14F-4D97-AF65-F5344CB8AC3E}">
        <p14:creationId xmlns:p14="http://schemas.microsoft.com/office/powerpoint/2010/main" val="304785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5" name="TextBox 4"/>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3" name="TextBox 2"/>
          <p:cNvSpPr txBox="1"/>
          <p:nvPr/>
        </p:nvSpPr>
        <p:spPr>
          <a:xfrm>
            <a:off x="1091953" y="750273"/>
            <a:ext cx="6551494" cy="800219"/>
          </a:xfrm>
          <a:prstGeom prst="rect">
            <a:avLst/>
          </a:prstGeom>
          <a:noFill/>
        </p:spPr>
        <p:txBody>
          <a:bodyPr wrap="square" rtlCol="0">
            <a:spAutoFit/>
          </a:bodyPr>
          <a:lstStyle/>
          <a:p>
            <a:pPr lvl="0" algn="ctr"/>
            <a:r>
              <a:rPr lang="en-GB" sz="2800" b="1" dirty="0">
                <a:solidFill>
                  <a:srgbClr val="FF0000"/>
                </a:solidFill>
                <a:latin typeface="Arial" charset="0"/>
                <a:ea typeface="Arial" charset="0"/>
                <a:cs typeface="Arial" charset="0"/>
              </a:rPr>
              <a:t>Example of raw score conversions </a:t>
            </a:r>
            <a:br>
              <a:rPr lang="en-GB" sz="2800" b="1" dirty="0">
                <a:solidFill>
                  <a:srgbClr val="FF0000"/>
                </a:solidFill>
                <a:latin typeface="Arial" charset="0"/>
                <a:ea typeface="Arial" charset="0"/>
                <a:cs typeface="Arial" charset="0"/>
              </a:rPr>
            </a:br>
            <a:endParaRPr lang="en-GB" b="1" dirty="0">
              <a:solidFill>
                <a:srgbClr val="002060"/>
              </a:solidFill>
              <a:latin typeface="Arial" charset="0"/>
              <a:ea typeface="Arial" charset="0"/>
              <a:cs typeface="Arial" charset="0"/>
            </a:endParaRPr>
          </a:p>
        </p:txBody>
      </p:sp>
      <p:pic>
        <p:nvPicPr>
          <p:cNvPr id="4" name="Picture 3">
            <a:extLst>
              <a:ext uri="{FF2B5EF4-FFF2-40B4-BE49-F238E27FC236}">
                <a16:creationId xmlns:a16="http://schemas.microsoft.com/office/drawing/2014/main" id="{043FCE3F-4713-448D-95F1-DAFD477DE40F}"/>
              </a:ext>
            </a:extLst>
          </p:cNvPr>
          <p:cNvPicPr>
            <a:picLocks noChangeAspect="1"/>
          </p:cNvPicPr>
          <p:nvPr/>
        </p:nvPicPr>
        <p:blipFill>
          <a:blip r:embed="rId3"/>
          <a:stretch>
            <a:fillRect/>
          </a:stretch>
        </p:blipFill>
        <p:spPr>
          <a:xfrm>
            <a:off x="780606" y="1479470"/>
            <a:ext cx="7582788" cy="4759410"/>
          </a:xfrm>
          <a:prstGeom prst="rect">
            <a:avLst/>
          </a:prstGeom>
        </p:spPr>
      </p:pic>
    </p:spTree>
    <p:extLst>
      <p:ext uri="{BB962C8B-B14F-4D97-AF65-F5344CB8AC3E}">
        <p14:creationId xmlns:p14="http://schemas.microsoft.com/office/powerpoint/2010/main" val="644761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5" name="TextBox 4"/>
          <p:cNvSpPr txBox="1">
            <a:spLocks noChangeArrowheads="1"/>
          </p:cNvSpPr>
          <p:nvPr/>
        </p:nvSpPr>
        <p:spPr bwMode="auto">
          <a:xfrm>
            <a:off x="-95250" y="6692900"/>
            <a:ext cx="927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charset="0"/>
              </a:defRPr>
            </a:lvl1pPr>
            <a:lvl2pPr marL="742950" indent="-285750">
              <a:lnSpc>
                <a:spcPct val="90000"/>
              </a:lnSpc>
              <a:spcBef>
                <a:spcPts val="500"/>
              </a:spcBef>
              <a:buFont typeface="Arial" charset="0"/>
              <a:buChar char="•"/>
              <a:defRPr sz="2400">
                <a:solidFill>
                  <a:schemeClr val="tx1"/>
                </a:solidFill>
                <a:latin typeface="Calibri" charset="0"/>
              </a:defRPr>
            </a:lvl2pPr>
            <a:lvl3pPr marL="1143000" indent="-228600">
              <a:lnSpc>
                <a:spcPct val="90000"/>
              </a:lnSpc>
              <a:spcBef>
                <a:spcPts val="500"/>
              </a:spcBef>
              <a:buFont typeface="Arial" charset="0"/>
              <a:buChar char="•"/>
              <a:defRPr sz="2000">
                <a:solidFill>
                  <a:schemeClr val="tx1"/>
                </a:solidFill>
                <a:latin typeface="Calibri" charset="0"/>
              </a:defRPr>
            </a:lvl3pPr>
            <a:lvl4pPr marL="1600200" indent="-228600">
              <a:lnSpc>
                <a:spcPct val="90000"/>
              </a:lnSpc>
              <a:spcBef>
                <a:spcPts val="500"/>
              </a:spcBef>
              <a:buFont typeface="Arial" charset="0"/>
              <a:buChar char="•"/>
              <a:defRPr>
                <a:solidFill>
                  <a:schemeClr val="tx1"/>
                </a:solidFill>
                <a:latin typeface="Calibri" charset="0"/>
              </a:defRPr>
            </a:lvl4pPr>
            <a:lvl5pPr marL="2057400" indent="-228600">
              <a:lnSpc>
                <a:spcPct val="90000"/>
              </a:lnSpc>
              <a:spcBef>
                <a:spcPts val="500"/>
              </a:spcBef>
              <a:buFont typeface="Arial" charset="0"/>
              <a:buChar char="•"/>
              <a:defRPr>
                <a:solidFill>
                  <a:schemeClr val="tx1"/>
                </a:solidFill>
                <a:latin typeface="Calibri"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charset="0"/>
              </a:defRPr>
            </a:lvl9pPr>
          </a:lstStyle>
          <a:p>
            <a:pPr>
              <a:lnSpc>
                <a:spcPct val="100000"/>
              </a:lnSpc>
              <a:spcBef>
                <a:spcPct val="0"/>
              </a:spcBef>
              <a:buFontTx/>
              <a:buNone/>
            </a:pPr>
            <a:r>
              <a:rPr lang="sk-SK" altLang="x-none" sz="700" dirty="0">
                <a:solidFill>
                  <a:srgbClr val="FFFF00"/>
                </a:solidFill>
                <a:latin typeface="Chelsea Market" charset="0"/>
                <a:ea typeface="Chelsea Market" charset="0"/>
                <a:cs typeface="Chelsea Market" charset="0"/>
              </a:rPr>
              <a:t> ©</a:t>
            </a:r>
            <a:r>
              <a:rPr lang="en-GB" altLang="x-none" sz="700" dirty="0">
                <a:solidFill>
                  <a:srgbClr val="FFFF00"/>
                </a:solidFill>
                <a:latin typeface="Chelsea Market" charset="0"/>
                <a:ea typeface="Chelsea Market" charset="0"/>
                <a:cs typeface="Chelsea Market" charset="0"/>
              </a:rPr>
              <a:t>Ks2history 2018</a:t>
            </a:r>
          </a:p>
        </p:txBody>
      </p:sp>
      <p:sp>
        <p:nvSpPr>
          <p:cNvPr id="3" name="TextBox 2"/>
          <p:cNvSpPr txBox="1"/>
          <p:nvPr/>
        </p:nvSpPr>
        <p:spPr>
          <a:xfrm>
            <a:off x="1746739" y="750273"/>
            <a:ext cx="5896708" cy="800219"/>
          </a:xfrm>
          <a:prstGeom prst="rect">
            <a:avLst/>
          </a:prstGeom>
          <a:noFill/>
        </p:spPr>
        <p:txBody>
          <a:bodyPr wrap="square" rtlCol="0">
            <a:spAutoFit/>
          </a:bodyPr>
          <a:lstStyle/>
          <a:p>
            <a:pPr lvl="0" algn="ctr"/>
            <a:r>
              <a:rPr lang="en-GB" sz="2800" b="1" dirty="0">
                <a:solidFill>
                  <a:srgbClr val="FF0000"/>
                </a:solidFill>
                <a:latin typeface="Arial" charset="0"/>
                <a:ea typeface="Arial" charset="0"/>
                <a:cs typeface="Arial" charset="0"/>
              </a:rPr>
              <a:t>Example of test thresholds</a:t>
            </a:r>
            <a:br>
              <a:rPr lang="en-GB" sz="2800" b="1" dirty="0">
                <a:solidFill>
                  <a:srgbClr val="FF0000"/>
                </a:solidFill>
                <a:latin typeface="Arial" charset="0"/>
                <a:ea typeface="Arial" charset="0"/>
                <a:cs typeface="Arial" charset="0"/>
              </a:rPr>
            </a:br>
            <a:endParaRPr lang="en-GB" b="1" dirty="0">
              <a:solidFill>
                <a:srgbClr val="002060"/>
              </a:solidFill>
              <a:latin typeface="Arial" charset="0"/>
              <a:ea typeface="Arial" charset="0"/>
              <a:cs typeface="Arial"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5596" y="1614406"/>
            <a:ext cx="7032807" cy="3629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523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p:cNvPicPr>
            <a:picLocks noGrp="1" noChangeAspect="1"/>
          </p:cNvPicPr>
          <p:nvPr>
            <p:ph idx="1"/>
          </p:nvPr>
        </p:nvPicPr>
        <p:blipFill rotWithShape="1">
          <a:blip r:embed="rId2"/>
          <a:srcRect b="990"/>
          <a:stretch/>
        </p:blipFill>
        <p:spPr>
          <a:xfrm>
            <a:off x="20" y="10"/>
            <a:ext cx="9143980" cy="6857990"/>
          </a:xfrm>
          <a:prstGeom prst="rect">
            <a:avLst/>
          </a:prstGeom>
        </p:spPr>
      </p:pic>
      <p:sp>
        <p:nvSpPr>
          <p:cNvPr id="2" name="Rectangle 1"/>
          <p:cNvSpPr/>
          <p:nvPr/>
        </p:nvSpPr>
        <p:spPr>
          <a:xfrm>
            <a:off x="609610" y="585186"/>
            <a:ext cx="7924800" cy="5909310"/>
          </a:xfrm>
          <a:prstGeom prst="rect">
            <a:avLst/>
          </a:prstGeom>
        </p:spPr>
        <p:txBody>
          <a:bodyPr wrap="square">
            <a:spAutoFit/>
          </a:bodyPr>
          <a:lstStyle/>
          <a:p>
            <a:pPr algn="ctr"/>
            <a:r>
              <a:rPr lang="en-GB" sz="3200" b="1" dirty="0">
                <a:solidFill>
                  <a:srgbClr val="FF0000"/>
                </a:solidFill>
                <a:latin typeface="Arial" charset="0"/>
                <a:ea typeface="Arial" charset="0"/>
                <a:cs typeface="Arial" charset="0"/>
              </a:rPr>
              <a:t>The SPAG Test</a:t>
            </a:r>
          </a:p>
          <a:p>
            <a:pPr algn="ctr"/>
            <a:endParaRPr lang="en-GB" b="1" dirty="0">
              <a:solidFill>
                <a:srgbClr val="002060"/>
              </a:solidFill>
              <a:latin typeface="Arial" charset="0"/>
              <a:ea typeface="Arial" charset="0"/>
              <a:cs typeface="Arial" charset="0"/>
            </a:endParaRPr>
          </a:p>
          <a:p>
            <a:pPr marL="342900" indent="-342900">
              <a:buFont typeface="Arial" charset="0"/>
              <a:buChar char="•"/>
            </a:pPr>
            <a:r>
              <a:rPr lang="en-GB" b="1" dirty="0">
                <a:solidFill>
                  <a:srgbClr val="002060"/>
                </a:solidFill>
                <a:latin typeface="Arial" charset="0"/>
                <a:ea typeface="Arial" charset="0"/>
                <a:cs typeface="Arial" charset="0"/>
              </a:rPr>
              <a:t>There are two tests: a short spelling test and a longer paper testing grammar, punctuation and vocabulary. </a:t>
            </a:r>
          </a:p>
          <a:p>
            <a:pPr marL="342900" indent="-342900">
              <a:buFont typeface="Arial" charset="0"/>
              <a:buChar char="•"/>
            </a:pPr>
            <a:r>
              <a:rPr lang="en-GB" b="1" dirty="0">
                <a:solidFill>
                  <a:srgbClr val="002060"/>
                </a:solidFill>
                <a:latin typeface="Arial" charset="0"/>
                <a:ea typeface="Arial" charset="0"/>
                <a:cs typeface="Arial" charset="0"/>
              </a:rPr>
              <a:t>The spelling test lasts approximately 15 minutes and pupils will need to spell words in context by filling in the gaps in sentences.</a:t>
            </a:r>
          </a:p>
          <a:p>
            <a:pPr marL="342900" indent="-342900">
              <a:buFont typeface="Arial" charset="0"/>
              <a:buChar char="•"/>
            </a:pPr>
            <a:r>
              <a:rPr lang="en-GB" b="1" dirty="0">
                <a:solidFill>
                  <a:srgbClr val="002060"/>
                </a:solidFill>
                <a:latin typeface="Arial" charset="0"/>
                <a:ea typeface="Arial" charset="0"/>
                <a:cs typeface="Arial" charset="0"/>
              </a:rPr>
              <a:t>The grammar, punctuation and vocabulary test lasts for 45 minutes.</a:t>
            </a:r>
          </a:p>
          <a:p>
            <a:pPr marL="342900" indent="-342900">
              <a:buFont typeface="Arial" charset="0"/>
              <a:buChar char="•"/>
            </a:pPr>
            <a:r>
              <a:rPr lang="en-GB" b="1" dirty="0">
                <a:solidFill>
                  <a:srgbClr val="002060"/>
                </a:solidFill>
                <a:latin typeface="Arial" charset="0"/>
                <a:ea typeface="Arial" charset="0"/>
                <a:cs typeface="Arial" charset="0"/>
              </a:rPr>
              <a:t>Pupils need a good working knowledge of technical vocabulary used to describe grammatical terms and punctuation marks.</a:t>
            </a:r>
          </a:p>
          <a:p>
            <a:pPr marL="285750" indent="-285750">
              <a:buFont typeface="Arial" charset="0"/>
              <a:buChar char="•"/>
            </a:pPr>
            <a:r>
              <a:rPr lang="en-GB" b="1" dirty="0">
                <a:solidFill>
                  <a:srgbClr val="002060"/>
                </a:solidFill>
                <a:latin typeface="Arial" charset="0"/>
                <a:ea typeface="Arial" charset="0"/>
                <a:cs typeface="Arial" charset="0"/>
              </a:rPr>
              <a:t>Questions in the grammar test are focused around the following areas (called ‘content domains’): </a:t>
            </a:r>
            <a:br>
              <a:rPr lang="en-GB" b="1" dirty="0">
                <a:solidFill>
                  <a:srgbClr val="002060"/>
                </a:solidFill>
                <a:latin typeface="Arial" charset="0"/>
                <a:ea typeface="Arial" charset="0"/>
                <a:cs typeface="Arial" charset="0"/>
              </a:rPr>
            </a:br>
            <a:r>
              <a:rPr lang="en-US" sz="1400" b="1" dirty="0">
                <a:solidFill>
                  <a:srgbClr val="7030A0"/>
                </a:solidFill>
                <a:latin typeface="Arial" charset="0"/>
                <a:ea typeface="Arial" charset="0"/>
                <a:cs typeface="Arial" charset="0"/>
              </a:rPr>
              <a:t>- Grammatical terms/word classes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Functions of sentences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Combining words, phrases and clauses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Verb forms, tenses and consistency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Punctuation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Vocabulary </a:t>
            </a:r>
            <a:br>
              <a:rPr lang="en-US" sz="1400" b="1" dirty="0">
                <a:solidFill>
                  <a:srgbClr val="7030A0"/>
                </a:solidFill>
                <a:latin typeface="Arial" charset="0"/>
                <a:ea typeface="Arial" charset="0"/>
                <a:cs typeface="Arial" charset="0"/>
              </a:rPr>
            </a:br>
            <a:r>
              <a:rPr lang="en-US" sz="1400" b="1" dirty="0">
                <a:solidFill>
                  <a:srgbClr val="7030A0"/>
                </a:solidFill>
                <a:latin typeface="Arial" charset="0"/>
                <a:ea typeface="Arial" charset="0"/>
                <a:cs typeface="Arial" charset="0"/>
              </a:rPr>
              <a:t>- Standard English and formality </a:t>
            </a:r>
          </a:p>
          <a:p>
            <a:pPr marL="342900" indent="-342900">
              <a:buFont typeface="Arial" charset="0"/>
              <a:buChar char="•"/>
            </a:pPr>
            <a:r>
              <a:rPr lang="en-GB" b="1" dirty="0">
                <a:solidFill>
                  <a:srgbClr val="002060"/>
                </a:solidFill>
                <a:latin typeface="Arial" charset="0"/>
                <a:ea typeface="Arial" charset="0"/>
                <a:cs typeface="Arial" charset="0"/>
              </a:rPr>
              <a:t>There are a range of answer types in the grammar test, including multiple choice and short one-word answers, but there will not be any long written answers required</a:t>
            </a:r>
            <a:endParaRPr lang="en-GB" dirty="0"/>
          </a:p>
        </p:txBody>
      </p:sp>
    </p:spTree>
    <p:extLst>
      <p:ext uri="{BB962C8B-B14F-4D97-AF65-F5344CB8AC3E}">
        <p14:creationId xmlns:p14="http://schemas.microsoft.com/office/powerpoint/2010/main" val="205036281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4187</TotalTime>
  <Words>2073</Words>
  <Application>Microsoft Office PowerPoint</Application>
  <PresentationFormat>On-screen Show (4:3)</PresentationFormat>
  <Paragraphs>196</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Arial</vt:lpstr>
      <vt:lpstr>BPreplay</vt:lpstr>
      <vt:lpstr>Calibri</vt:lpstr>
      <vt:lpstr>Chelsea Market</vt:lpstr>
      <vt:lpstr>Tw Cen MT</vt:lpstr>
      <vt:lpstr>Tw Cen MT Condensed</vt:lpstr>
      <vt:lpstr>Wingdings 3</vt:lpstr>
      <vt:lpstr>Integral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KS2 History</dc:creator>
  <cp:lastModifiedBy>Aileena Brooks</cp:lastModifiedBy>
  <cp:revision>74</cp:revision>
  <cp:lastPrinted>2025-01-16T10:35:09Z</cp:lastPrinted>
  <dcterms:created xsi:type="dcterms:W3CDTF">2018-02-15T21:58:36Z</dcterms:created>
  <dcterms:modified xsi:type="dcterms:W3CDTF">2026-01-15T21:54:17Z</dcterms:modified>
</cp:coreProperties>
</file>